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8" r:id="rId3"/>
    <p:sldId id="259" r:id="rId4"/>
    <p:sldId id="260" r:id="rId5"/>
    <p:sldId id="261" r:id="rId6"/>
    <p:sldId id="262" r:id="rId7"/>
    <p:sldId id="263" r:id="rId8"/>
    <p:sldId id="265" r:id="rId9"/>
    <p:sldId id="268" r:id="rId10"/>
    <p:sldId id="601" r:id="rId11"/>
    <p:sldId id="614" r:id="rId12"/>
    <p:sldId id="613" r:id="rId13"/>
    <p:sldId id="602" r:id="rId14"/>
    <p:sldId id="607" r:id="rId15"/>
    <p:sldId id="605" r:id="rId16"/>
    <p:sldId id="606" r:id="rId17"/>
    <p:sldId id="612" r:id="rId18"/>
    <p:sldId id="621" r:id="rId19"/>
    <p:sldId id="622" r:id="rId20"/>
    <p:sldId id="572" r:id="rId21"/>
    <p:sldId id="573" r:id="rId22"/>
    <p:sldId id="575" r:id="rId23"/>
    <p:sldId id="579" r:id="rId24"/>
    <p:sldId id="580" r:id="rId25"/>
    <p:sldId id="581" r:id="rId26"/>
    <p:sldId id="589" r:id="rId27"/>
    <p:sldId id="632" r:id="rId28"/>
    <p:sldId id="564" r:id="rId29"/>
    <p:sldId id="317" r:id="rId30"/>
    <p:sldId id="321" r:id="rId31"/>
    <p:sldId id="329" r:id="rId32"/>
    <p:sldId id="566" r:id="rId33"/>
    <p:sldId id="326" r:id="rId34"/>
    <p:sldId id="548" r:id="rId35"/>
    <p:sldId id="635" r:id="rId36"/>
    <p:sldId id="340" r:id="rId37"/>
    <p:sldId id="342" r:id="rId38"/>
    <p:sldId id="626" r:id="rId39"/>
    <p:sldId id="627" r:id="rId40"/>
    <p:sldId id="637" r:id="rId41"/>
    <p:sldId id="639" r:id="rId42"/>
    <p:sldId id="643" r:id="rId43"/>
    <p:sldId id="642" r:id="rId44"/>
    <p:sldId id="641" r:id="rId45"/>
    <p:sldId id="551" r:id="rId46"/>
    <p:sldId id="267" r:id="rId47"/>
  </p:sldIdLst>
  <p:sldSz cx="12192000" cy="6858000"/>
  <p:notesSz cx="6858000" cy="9144000"/>
  <p:custDataLst>
    <p:tags r:id="rId49"/>
  </p:custDataLst>
  <p:defaultTextStyle>
    <a:defPPr>
      <a:defRPr lang="ru-RU">
        <a:effectLst/>
      </a:defRPr>
    </a:defPPr>
    <a:lvl1pPr marL="0" algn="l" defTabSz="914400" rtl="0" eaLnBrk="1" latinLnBrk="0" hangingPunct="1">
      <a:defRPr sz="1800" kern="1200">
        <a:solidFill>
          <a:schemeClr val="tx1"/>
        </a:solidFill>
        <a:effectLst/>
        <a:latin typeface="+mn-lt"/>
        <a:ea typeface="+mn-ea"/>
        <a:cs typeface="+mn-cs"/>
      </a:defRPr>
    </a:lvl1pPr>
    <a:lvl2pPr marL="457200" algn="l" defTabSz="914400" rtl="0" eaLnBrk="1" latinLnBrk="0" hangingPunct="1">
      <a:defRPr sz="1800" kern="1200">
        <a:solidFill>
          <a:schemeClr val="tx1"/>
        </a:solidFill>
        <a:effectLst/>
        <a:latin typeface="+mn-lt"/>
        <a:ea typeface="+mn-ea"/>
        <a:cs typeface="+mn-cs"/>
      </a:defRPr>
    </a:lvl2pPr>
    <a:lvl3pPr marL="914400" algn="l" defTabSz="914400" rtl="0" eaLnBrk="1" latinLnBrk="0" hangingPunct="1">
      <a:defRPr sz="1800" kern="1200">
        <a:solidFill>
          <a:schemeClr val="tx1"/>
        </a:solidFill>
        <a:effectLst/>
        <a:latin typeface="+mn-lt"/>
        <a:ea typeface="+mn-ea"/>
        <a:cs typeface="+mn-cs"/>
      </a:defRPr>
    </a:lvl3pPr>
    <a:lvl4pPr marL="1371600" algn="l" defTabSz="914400" rtl="0" eaLnBrk="1" latinLnBrk="0" hangingPunct="1">
      <a:defRPr sz="1800" kern="1200">
        <a:solidFill>
          <a:schemeClr val="tx1"/>
        </a:solidFill>
        <a:effectLst/>
        <a:latin typeface="+mn-lt"/>
        <a:ea typeface="+mn-ea"/>
        <a:cs typeface="+mn-cs"/>
      </a:defRPr>
    </a:lvl4pPr>
    <a:lvl5pPr marL="1828800" algn="l" defTabSz="914400" rtl="0" eaLnBrk="1" latinLnBrk="0" hangingPunct="1">
      <a:defRPr sz="1800" kern="1200">
        <a:solidFill>
          <a:schemeClr val="tx1"/>
        </a:solidFill>
        <a:effectLst/>
        <a:latin typeface="+mn-lt"/>
        <a:ea typeface="+mn-ea"/>
        <a:cs typeface="+mn-cs"/>
      </a:defRPr>
    </a:lvl5pPr>
    <a:lvl6pPr marL="2286000" algn="l" defTabSz="914400" rtl="0" eaLnBrk="1" latinLnBrk="0" hangingPunct="1">
      <a:defRPr sz="1800" kern="1200">
        <a:solidFill>
          <a:schemeClr val="tx1"/>
        </a:solidFill>
        <a:effectLst/>
        <a:latin typeface="+mn-lt"/>
        <a:ea typeface="+mn-ea"/>
        <a:cs typeface="+mn-cs"/>
      </a:defRPr>
    </a:lvl6pPr>
    <a:lvl7pPr marL="2743200" algn="l" defTabSz="914400" rtl="0" eaLnBrk="1" latinLnBrk="0" hangingPunct="1">
      <a:defRPr sz="1800" kern="1200">
        <a:solidFill>
          <a:schemeClr val="tx1"/>
        </a:solidFill>
        <a:effectLst/>
        <a:latin typeface="+mn-lt"/>
        <a:ea typeface="+mn-ea"/>
        <a:cs typeface="+mn-cs"/>
      </a:defRPr>
    </a:lvl7pPr>
    <a:lvl8pPr marL="3200400" algn="l" defTabSz="914400" rtl="0" eaLnBrk="1" latinLnBrk="0" hangingPunct="1">
      <a:defRPr sz="1800" kern="1200">
        <a:solidFill>
          <a:schemeClr val="tx1"/>
        </a:solidFill>
        <a:effectLst/>
        <a:latin typeface="+mn-lt"/>
        <a:ea typeface="+mn-ea"/>
        <a:cs typeface="+mn-cs"/>
      </a:defRPr>
    </a:lvl8pPr>
    <a:lvl9pPr marL="3657600" algn="l" defTabSz="914400" rtl="0" eaLnBrk="1" latinLnBrk="0" hangingPunct="1">
      <a:defRPr sz="1800" kern="1200">
        <a:solidFill>
          <a:schemeClr val="tx1"/>
        </a:solidFill>
        <a:effectLst/>
        <a:latin typeface="+mn-lt"/>
        <a:ea typeface="+mn-ea"/>
        <a:cs typeface="+mn-cs"/>
      </a:defRPr>
    </a:lvl9pPr>
  </p:defaultTextStyle>
  <p:extLst>
    <p:ext uri="{521415D9-36F7-43E2-AB2F-B90AF26B5E84}">
      <p14:sectionLst xmlns:p14="http://schemas.microsoft.com/office/powerpoint/2010/main">
        <p14:section name="Раздел по умолчанию" id="{4313C89A-B226-4335-8957-B01F99D900E4}">
          <p14:sldIdLst>
            <p14:sldId id="256"/>
          </p14:sldIdLst>
        </p14:section>
        <p14:section name="Раздел без заголовка" id="{B3B5AC2E-EFAA-4573-9E2A-F438610BCA74}">
          <p14:sldIdLst>
            <p14:sldId id="258"/>
            <p14:sldId id="259"/>
            <p14:sldId id="260"/>
            <p14:sldId id="261"/>
            <p14:sldId id="262"/>
            <p14:sldId id="263"/>
            <p14:sldId id="265"/>
            <p14:sldId id="268"/>
            <p14:sldId id="601"/>
            <p14:sldId id="614"/>
            <p14:sldId id="613"/>
            <p14:sldId id="602"/>
            <p14:sldId id="607"/>
            <p14:sldId id="605"/>
            <p14:sldId id="606"/>
            <p14:sldId id="612"/>
            <p14:sldId id="621"/>
            <p14:sldId id="622"/>
            <p14:sldId id="572"/>
            <p14:sldId id="573"/>
            <p14:sldId id="575"/>
            <p14:sldId id="579"/>
            <p14:sldId id="580"/>
            <p14:sldId id="581"/>
            <p14:sldId id="589"/>
            <p14:sldId id="632"/>
            <p14:sldId id="564"/>
            <p14:sldId id="317"/>
            <p14:sldId id="321"/>
            <p14:sldId id="329"/>
            <p14:sldId id="566"/>
            <p14:sldId id="326"/>
            <p14:sldId id="548"/>
            <p14:sldId id="635"/>
            <p14:sldId id="340"/>
            <p14:sldId id="342"/>
            <p14:sldId id="626"/>
            <p14:sldId id="627"/>
            <p14:sldId id="637"/>
            <p14:sldId id="639"/>
            <p14:sldId id="643"/>
            <p14:sldId id="642"/>
            <p14:sldId id="641"/>
            <p14:sldId id="551"/>
            <p14:sldId id="267"/>
          </p14:sldIdLst>
        </p14:section>
      </p14:sectionLst>
    </p:ext>
    <p:ext uri="{EFAFB233-063F-42B5-8137-9DF3F51BA10A}">
      <p15:sldGuideLst xmlns:p15="http://schemas.microsoft.com/office/powerpoint/2012/main">
        <p15:guide id="1" orient="horz" pos="867" userDrawn="1">
          <p15:clr>
            <a:srgbClr val="A4A3A4"/>
          </p15:clr>
        </p15:guide>
        <p15:guide id="2" pos="4407" userDrawn="1">
          <p15:clr>
            <a:srgbClr val="A4A3A4"/>
          </p15:clr>
        </p15:guide>
        <p15:guide id="3" pos="3681" userDrawn="1">
          <p15:clr>
            <a:srgbClr val="A4A3A4"/>
          </p15:clr>
        </p15:guide>
        <p15:guide id="4" orient="horz" pos="2976" userDrawn="1">
          <p15:clr>
            <a:srgbClr val="A4A3A4"/>
          </p15:clr>
        </p15:guide>
        <p15:guide id="5" pos="3069" userDrawn="1">
          <p15:clr>
            <a:srgbClr val="A4A3A4"/>
          </p15:clr>
        </p15:guide>
        <p15:guide id="6" orient="horz" pos="2546" userDrawn="1">
          <p15:clr>
            <a:srgbClr val="A4A3A4"/>
          </p15:clr>
        </p15:guide>
        <p15:guide id="7" orient="horz" pos="1185" userDrawn="1">
          <p15:clr>
            <a:srgbClr val="A4A3A4"/>
          </p15:clr>
        </p15:guide>
        <p15:guide id="8" orient="horz" pos="227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Мария Ключникова" initials="МК" lastIdx="0" clrIdx="0">
    <p:extLst>
      <p:ext uri="{19B8F6BF-5375-455C-9EA6-DF929625EA0E}">
        <p15:presenceInfo xmlns:p15="http://schemas.microsoft.com/office/powerpoint/2012/main" userId="S-1-5-21-3622223830-3554828901-3994811437-19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6C6C"/>
    <a:srgbClr val="953B45"/>
    <a:srgbClr val="7B3985"/>
    <a:srgbClr val="B50857"/>
    <a:srgbClr val="980123"/>
    <a:srgbClr val="8D002F"/>
    <a:srgbClr val="AC002B"/>
    <a:srgbClr val="F50029"/>
    <a:srgbClr val="FE0325"/>
    <a:srgbClr val="AB00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70" autoAdjust="0"/>
    <p:restoredTop sz="95394" autoAdjust="0"/>
  </p:normalViewPr>
  <p:slideViewPr>
    <p:cSldViewPr snapToGrid="0">
      <p:cViewPr varScale="1">
        <p:scale>
          <a:sx n="69" d="100"/>
          <a:sy n="69" d="100"/>
        </p:scale>
        <p:origin x="136" y="1248"/>
      </p:cViewPr>
      <p:guideLst>
        <p:guide orient="horz" pos="867"/>
        <p:guide pos="4407"/>
        <p:guide pos="3681"/>
        <p:guide orient="horz" pos="2976"/>
        <p:guide pos="3069"/>
        <p:guide orient="horz" pos="2546"/>
        <p:guide orient="horz" pos="1185"/>
        <p:guide orient="horz" pos="22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a:effectLst/>
      </p:grpSpPr>
      <p:sp>
        <p:nvSpPr>
          <p:cNvPr id="2" name="Верхний колонтитул 1"/>
          <p:cNvSpPr>
            <a:spLocks noGrp="1"/>
          </p:cNvSpPr>
          <p:nvPr>
            <p:ph type="hdr" sz="quarter"/>
          </p:nvPr>
        </p:nvSpPr>
        <p:spPr>
          <a:xfrm>
            <a:off x="0" y="0"/>
            <a:ext cx="2971800" cy="458788"/>
          </a:xfrm>
          <a:prstGeom prst="rect">
            <a:avLst/>
          </a:prstGeom>
          <a:effectLst/>
        </p:spPr>
        <p:txBody>
          <a:bodyPr vert="horz" lIns="91440" tIns="45720" rIns="91440" bIns="45720" rtlCol="0"/>
          <a:lstStyle>
            <a:lvl1pPr algn="l">
              <a:defRPr sz="1200">
                <a:effectLst/>
              </a:defRPr>
            </a:lvl1pPr>
          </a:lstStyle>
          <a:p>
            <a:endParaRPr lang="ru-RU">
              <a:effectLst/>
            </a:endParaRPr>
          </a:p>
        </p:txBody>
      </p:sp>
      <p:sp>
        <p:nvSpPr>
          <p:cNvPr id="3" name="Дата 2"/>
          <p:cNvSpPr>
            <a:spLocks noGrp="1"/>
          </p:cNvSpPr>
          <p:nvPr>
            <p:ph type="dt" idx="1"/>
          </p:nvPr>
        </p:nvSpPr>
        <p:spPr>
          <a:xfrm>
            <a:off x="3884613" y="0"/>
            <a:ext cx="2971800" cy="458788"/>
          </a:xfrm>
          <a:prstGeom prst="rect">
            <a:avLst/>
          </a:prstGeom>
          <a:effectLst/>
        </p:spPr>
        <p:txBody>
          <a:bodyPr vert="horz" lIns="91440" tIns="45720" rIns="91440" bIns="45720" rtlCol="0"/>
          <a:lstStyle>
            <a:lvl1pPr algn="r">
              <a:defRPr sz="1200">
                <a:effectLst/>
              </a:defRPr>
            </a:lvl1pPr>
          </a:lstStyle>
          <a:p>
            <a:fld id="{73F8FF2A-27DC-473B-B4D7-CF0FA2A3F151}" type="datetimeFigureOut">
              <a:rPr lang="ru-RU" smtClean="0">
                <a:effectLst/>
              </a:rPr>
              <a:t>01.11.2018</a:t>
            </a:fld>
            <a:endParaRPr lang="ru-RU">
              <a:effectLst/>
            </a:endParaRPr>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a:effectLst/>
        </p:spPr>
      </p:sp>
      <p:sp>
        <p:nvSpPr>
          <p:cNvPr id="5" name="Заметки 4"/>
          <p:cNvSpPr>
            <a:spLocks noGrp="1"/>
          </p:cNvSpPr>
          <p:nvPr>
            <p:ph type="body" sz="quarter" idx="3"/>
          </p:nvPr>
        </p:nvSpPr>
        <p:spPr>
          <a:xfrm>
            <a:off x="685800" y="4400550"/>
            <a:ext cx="5486400" cy="3600450"/>
          </a:xfrm>
          <a:prstGeom prst="rect">
            <a:avLst/>
          </a:prstGeom>
          <a:effectLst/>
        </p:spPr>
        <p:txBody>
          <a:bodyPr vert="horz" lIns="91440" tIns="45720" rIns="91440" bIns="45720" rtlCol="0"/>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a:effectLst/>
        </p:spPr>
        <p:txBody>
          <a:bodyPr vert="horz" lIns="91440" tIns="45720" rIns="91440" bIns="45720" rtlCol="0" anchor="b"/>
          <a:lstStyle>
            <a:lvl1pPr algn="l">
              <a:defRPr sz="1200">
                <a:effectLst/>
              </a:defRPr>
            </a:lvl1pPr>
          </a:lstStyle>
          <a:p>
            <a:endParaRPr lang="ru-RU">
              <a:effectLst/>
            </a:endParaRPr>
          </a:p>
        </p:txBody>
      </p:sp>
      <p:sp>
        <p:nvSpPr>
          <p:cNvPr id="7" name="Номер слайда 6"/>
          <p:cNvSpPr>
            <a:spLocks noGrp="1"/>
          </p:cNvSpPr>
          <p:nvPr>
            <p:ph type="sldNum" sz="quarter" idx="5"/>
          </p:nvPr>
        </p:nvSpPr>
        <p:spPr>
          <a:xfrm>
            <a:off x="3884613" y="8685213"/>
            <a:ext cx="2971800" cy="458787"/>
          </a:xfrm>
          <a:prstGeom prst="rect">
            <a:avLst/>
          </a:prstGeom>
          <a:effectLst/>
        </p:spPr>
        <p:txBody>
          <a:bodyPr vert="horz" lIns="91440" tIns="45720" rIns="91440" bIns="45720" rtlCol="0" anchor="b"/>
          <a:lstStyle>
            <a:lvl1pPr algn="r">
              <a:defRPr sz="1200">
                <a:effectLst/>
              </a:defRPr>
            </a:lvl1pPr>
          </a:lstStyle>
          <a:p>
            <a:fld id="{40818FD0-1C7D-4BAF-8D79-0E800CA0646F}" type="slidenum">
              <a:rPr lang="ru-RU" smtClean="0">
                <a:effectLst/>
              </a:rPr>
              <a:t>‹#›</a:t>
            </a:fld>
            <a:endParaRPr lang="ru-RU">
              <a:effectLst/>
            </a:endParaRPr>
          </a:p>
        </p:txBody>
      </p:sp>
    </p:spTree>
    <p:extLst>
      <p:ext uri="{BB962C8B-B14F-4D97-AF65-F5344CB8AC3E}">
        <p14:creationId xmlns:p14="http://schemas.microsoft.com/office/powerpoint/2010/main" val="3773325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 name="Образ слайда 1"/>
          <p:cNvSpPr>
            <a:spLocks noGrp="1" noRot="1" noChangeAspect="1"/>
          </p:cNvSpPr>
          <p:nvPr>
            <p:ph type="sldImg"/>
          </p:nvPr>
        </p:nvSpPr>
        <p:spPr>
          <a:effectLst/>
        </p:spPr>
      </p:sp>
      <p:sp>
        <p:nvSpPr>
          <p:cNvPr id="3" name="Заметки 2"/>
          <p:cNvSpPr>
            <a:spLocks noGrp="1"/>
          </p:cNvSpPr>
          <p:nvPr>
            <p:ph type="body" idx="1"/>
          </p:nvPr>
        </p:nvSpPr>
        <p:spPr>
          <a:effectLst/>
        </p:spPr>
        <p:txBody>
          <a:bodyPr/>
          <a:lstStyle/>
          <a:p>
            <a:endParaRPr lang="ru-RU">
              <a:effectLst/>
            </a:endParaRPr>
          </a:p>
        </p:txBody>
      </p:sp>
      <p:sp>
        <p:nvSpPr>
          <p:cNvPr id="4" name="Номер слайда 3"/>
          <p:cNvSpPr>
            <a:spLocks noGrp="1"/>
          </p:cNvSpPr>
          <p:nvPr>
            <p:ph type="sldNum" sz="quarter" idx="10"/>
          </p:nvPr>
        </p:nvSpPr>
        <p:spPr>
          <a:effectLst/>
        </p:spPr>
        <p:txBody>
          <a:bodyPr/>
          <a:lstStyle/>
          <a:p>
            <a:fld id="{7D94E9ED-C41B-45FB-ACB2-5314DB4F1A23}" type="slidenum">
              <a:rPr lang="ru-RU" smtClean="0">
                <a:effectLst/>
              </a:rPr>
              <a:t>45</a:t>
            </a:fld>
            <a:endParaRPr lang="ru-RU">
              <a:effectLst/>
            </a:endParaRPr>
          </a:p>
        </p:txBody>
      </p:sp>
    </p:spTree>
    <p:extLst>
      <p:ext uri="{BB962C8B-B14F-4D97-AF65-F5344CB8AC3E}">
        <p14:creationId xmlns:p14="http://schemas.microsoft.com/office/powerpoint/2010/main" val="2763001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a:effectLst/>
      </p:grpSpPr>
      <p:sp>
        <p:nvSpPr>
          <p:cNvPr id="2" name="Заголовок 1"/>
          <p:cNvSpPr>
            <a:spLocks noGrp="1"/>
          </p:cNvSpPr>
          <p:nvPr>
            <p:ph type="ctrTitle"/>
          </p:nvPr>
        </p:nvSpPr>
        <p:spPr>
          <a:xfrm>
            <a:off x="1524000" y="1122363"/>
            <a:ext cx="9144000" cy="2387600"/>
          </a:xfrm>
          <a:effectLst/>
        </p:spPr>
        <p:txBody>
          <a:bodyPr anchor="b"/>
          <a:lstStyle>
            <a:lvl1pPr algn="ctr">
              <a:defRPr sz="6000">
                <a:effectLst/>
              </a:defRPr>
            </a:lvl1pPr>
          </a:lstStyle>
          <a:p>
            <a:r>
              <a:rPr lang="ru-RU">
                <a:effectLst/>
              </a:rPr>
              <a:t>Образец заголовка</a:t>
            </a:r>
          </a:p>
        </p:txBody>
      </p:sp>
      <p:sp>
        <p:nvSpPr>
          <p:cNvPr id="3" name="Подзаголовок 2"/>
          <p:cNvSpPr>
            <a:spLocks noGrp="1"/>
          </p:cNvSpPr>
          <p:nvPr>
            <p:ph type="subTitle" idx="1"/>
          </p:nvPr>
        </p:nvSpPr>
        <p:spPr>
          <a:xfrm>
            <a:off x="1524000" y="3602038"/>
            <a:ext cx="9144000" cy="1655762"/>
          </a:xfrm>
          <a:effectLst/>
        </p:spPr>
        <p:txBody>
          <a:bodyPr/>
          <a:lstStyle>
            <a:lvl1pPr marL="0" indent="0" algn="ctr">
              <a:buNone/>
              <a:defRPr sz="2400">
                <a:effectLst/>
              </a:defRPr>
            </a:lvl1pPr>
            <a:lvl2pPr marL="457200" indent="0" algn="ctr">
              <a:buNone/>
              <a:defRPr sz="2000">
                <a:effectLst/>
              </a:defRPr>
            </a:lvl2pPr>
            <a:lvl3pPr marL="914400" indent="0" algn="ctr">
              <a:buNone/>
              <a:defRPr sz="1800">
                <a:effectLst/>
              </a:defRPr>
            </a:lvl3pPr>
            <a:lvl4pPr marL="1371600" indent="0" algn="ctr">
              <a:buNone/>
              <a:defRPr sz="1600">
                <a:effectLst/>
              </a:defRPr>
            </a:lvl4pPr>
            <a:lvl5pPr marL="1828800" indent="0" algn="ctr">
              <a:buNone/>
              <a:defRPr sz="1600">
                <a:effectLst/>
              </a:defRPr>
            </a:lvl5pPr>
            <a:lvl6pPr marL="2286000" indent="0" algn="ctr">
              <a:buNone/>
              <a:defRPr sz="1600">
                <a:effectLst/>
              </a:defRPr>
            </a:lvl6pPr>
            <a:lvl7pPr marL="2743200" indent="0" algn="ctr">
              <a:buNone/>
              <a:defRPr sz="1600">
                <a:effectLst/>
              </a:defRPr>
            </a:lvl7pPr>
            <a:lvl8pPr marL="3200400" indent="0" algn="ctr">
              <a:buNone/>
              <a:defRPr sz="1600">
                <a:effectLst/>
              </a:defRPr>
            </a:lvl8pPr>
            <a:lvl9pPr marL="3657600" indent="0" algn="ctr">
              <a:buNone/>
              <a:defRPr sz="1600">
                <a:effectLst/>
              </a:defRPr>
            </a:lvl9pPr>
          </a:lstStyle>
          <a:p>
            <a:r>
              <a:rPr lang="ru-RU">
                <a:effectLst/>
              </a:rPr>
              <a:t>Образец подзаголовка</a:t>
            </a:r>
          </a:p>
        </p:txBody>
      </p:sp>
      <p:sp>
        <p:nvSpPr>
          <p:cNvPr id="4" name="Дата 3"/>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11"/>
          </p:nvPr>
        </p:nvSpPr>
        <p:spPr>
          <a:effectLst/>
        </p:spPr>
        <p:txBody>
          <a:bodyPr/>
          <a:lstStyle/>
          <a:p>
            <a:endParaRPr lang="ru-RU">
              <a:effectLst/>
            </a:endParaRPr>
          </a:p>
        </p:txBody>
      </p:sp>
      <p:sp>
        <p:nvSpPr>
          <p:cNvPr id="6" name="Номер слайда 5"/>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72236385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effectLst/>
        </p:spPr>
        <p:txBody>
          <a:bodyPr/>
          <a:lstStyle/>
          <a:p>
            <a:r>
              <a:rPr lang="ru-RU">
                <a:effectLst/>
              </a:rPr>
              <a:t>Образец заголовка</a:t>
            </a:r>
          </a:p>
        </p:txBody>
      </p:sp>
      <p:sp>
        <p:nvSpPr>
          <p:cNvPr id="3" name="Вертикальный текст 2"/>
          <p:cNvSpPr>
            <a:spLocks noGrp="1"/>
          </p:cNvSpPr>
          <p:nvPr>
            <p:ph type="body" orient="vert" idx="1"/>
          </p:nvPr>
        </p:nvSpPr>
        <p:spPr>
          <a:effectLst/>
        </p:spPr>
        <p:txBody>
          <a:bodyPr vert="eaVert"/>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4" name="Дата 3"/>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11"/>
          </p:nvPr>
        </p:nvSpPr>
        <p:spPr>
          <a:effectLst/>
        </p:spPr>
        <p:txBody>
          <a:bodyPr/>
          <a:lstStyle/>
          <a:p>
            <a:endParaRPr lang="ru-RU">
              <a:effectLst/>
            </a:endParaRPr>
          </a:p>
        </p:txBody>
      </p:sp>
      <p:sp>
        <p:nvSpPr>
          <p:cNvPr id="6" name="Номер слайда 5"/>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37204741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a:effectLst/>
      </p:grpSpPr>
      <p:sp>
        <p:nvSpPr>
          <p:cNvPr id="2" name="Вертикальный заголовок 1"/>
          <p:cNvSpPr>
            <a:spLocks noGrp="1"/>
          </p:cNvSpPr>
          <p:nvPr>
            <p:ph type="title" orient="vert"/>
          </p:nvPr>
        </p:nvSpPr>
        <p:spPr>
          <a:xfrm>
            <a:off x="8724900" y="365125"/>
            <a:ext cx="2628900" cy="5811838"/>
          </a:xfrm>
          <a:effectLst/>
        </p:spPr>
        <p:txBody>
          <a:bodyPr vert="eaVert"/>
          <a:lstStyle/>
          <a:p>
            <a:r>
              <a:rPr lang="ru-RU">
                <a:effectLst/>
              </a:rPr>
              <a:t>Образец заголовка</a:t>
            </a:r>
          </a:p>
        </p:txBody>
      </p:sp>
      <p:sp>
        <p:nvSpPr>
          <p:cNvPr id="3" name="Вертикальный текст 2"/>
          <p:cNvSpPr>
            <a:spLocks noGrp="1"/>
          </p:cNvSpPr>
          <p:nvPr>
            <p:ph type="body" orient="vert" idx="1"/>
          </p:nvPr>
        </p:nvSpPr>
        <p:spPr>
          <a:xfrm>
            <a:off x="838200" y="365125"/>
            <a:ext cx="7734300" cy="5811838"/>
          </a:xfrm>
          <a:effectLst/>
        </p:spPr>
        <p:txBody>
          <a:bodyPr vert="eaVert"/>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4" name="Дата 3"/>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11"/>
          </p:nvPr>
        </p:nvSpPr>
        <p:spPr>
          <a:effectLst/>
        </p:spPr>
        <p:txBody>
          <a:bodyPr/>
          <a:lstStyle/>
          <a:p>
            <a:endParaRPr lang="ru-RU">
              <a:effectLst/>
            </a:endParaRPr>
          </a:p>
        </p:txBody>
      </p:sp>
      <p:sp>
        <p:nvSpPr>
          <p:cNvPr id="6" name="Номер слайда 5"/>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36748478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effectLst/>
        </p:spPr>
        <p:txBody>
          <a:bodyPr/>
          <a:lstStyle/>
          <a:p>
            <a:r>
              <a:rPr lang="ru-RU">
                <a:effectLst/>
              </a:rPr>
              <a:t>Образец заголовка</a:t>
            </a:r>
          </a:p>
        </p:txBody>
      </p:sp>
      <p:sp>
        <p:nvSpPr>
          <p:cNvPr id="3" name="Объект 2"/>
          <p:cNvSpPr>
            <a:spLocks noGrp="1"/>
          </p:cNvSpPr>
          <p:nvPr>
            <p:ph idx="1"/>
          </p:nvPr>
        </p:nvSpPr>
        <p:spPr>
          <a:xfrm>
            <a:off x="6664657" y="1847850"/>
            <a:ext cx="4689143" cy="4351338"/>
          </a:xfrm>
          <a:effectLst/>
        </p:spPr>
        <p:txBody>
          <a:bodyPr/>
          <a:lstStyle>
            <a:lvl1pPr marL="0" indent="0">
              <a:buNone/>
              <a:defRPr>
                <a:effectLst/>
              </a:defRPr>
            </a:lvl1pPr>
          </a:lstStyle>
          <a:p>
            <a:pPr lvl="0"/>
            <a:endParaRPr lang="ru-RU">
              <a:effectLst/>
            </a:endParaRPr>
          </a:p>
        </p:txBody>
      </p:sp>
      <p:sp>
        <p:nvSpPr>
          <p:cNvPr id="4" name="Дата 3"/>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11"/>
          </p:nvPr>
        </p:nvSpPr>
        <p:spPr>
          <a:effectLst/>
        </p:spPr>
        <p:txBody>
          <a:bodyPr/>
          <a:lstStyle/>
          <a:p>
            <a:endParaRPr lang="ru-RU">
              <a:effectLst/>
            </a:endParaRPr>
          </a:p>
        </p:txBody>
      </p:sp>
      <p:sp>
        <p:nvSpPr>
          <p:cNvPr id="6" name="Номер слайда 5"/>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21713034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xfrm>
            <a:off x="831850" y="1709738"/>
            <a:ext cx="10515600" cy="2852737"/>
          </a:xfrm>
          <a:effectLst/>
        </p:spPr>
        <p:txBody>
          <a:bodyPr anchor="b"/>
          <a:lstStyle>
            <a:lvl1pPr>
              <a:defRPr sz="6000">
                <a:effectLst/>
              </a:defRPr>
            </a:lvl1pPr>
          </a:lstStyle>
          <a:p>
            <a:r>
              <a:rPr lang="ru-RU">
                <a:effectLst/>
              </a:rPr>
              <a:t>Образец заголовка</a:t>
            </a:r>
          </a:p>
        </p:txBody>
      </p:sp>
      <p:sp>
        <p:nvSpPr>
          <p:cNvPr id="3" name="Текст 2"/>
          <p:cNvSpPr>
            <a:spLocks noGrp="1"/>
          </p:cNvSpPr>
          <p:nvPr>
            <p:ph type="body" idx="1"/>
          </p:nvPr>
        </p:nvSpPr>
        <p:spPr>
          <a:xfrm>
            <a:off x="831850" y="4589463"/>
            <a:ext cx="10515600" cy="1500187"/>
          </a:xfrm>
          <a:effectLst/>
        </p:spPr>
        <p:txBody>
          <a:bodyPr/>
          <a:lstStyle>
            <a:lvl1pPr marL="0" indent="0">
              <a:buNone/>
              <a:defRPr sz="2400">
                <a:solidFill>
                  <a:schemeClr val="tx1">
                    <a:tint val="75000"/>
                  </a:schemeClr>
                </a:solidFill>
                <a:effectLst/>
              </a:defRPr>
            </a:lvl1pPr>
            <a:lvl2pPr marL="457200" indent="0">
              <a:buNone/>
              <a:defRPr sz="2000">
                <a:solidFill>
                  <a:schemeClr val="tx1">
                    <a:tint val="75000"/>
                  </a:schemeClr>
                </a:solidFill>
                <a:effectLst/>
              </a:defRPr>
            </a:lvl2pPr>
            <a:lvl3pPr marL="914400" indent="0">
              <a:buNone/>
              <a:defRPr sz="1800">
                <a:solidFill>
                  <a:schemeClr val="tx1">
                    <a:tint val="75000"/>
                  </a:schemeClr>
                </a:solidFill>
                <a:effectLst/>
              </a:defRPr>
            </a:lvl3pPr>
            <a:lvl4pPr marL="1371600" indent="0">
              <a:buNone/>
              <a:defRPr sz="1600">
                <a:solidFill>
                  <a:schemeClr val="tx1">
                    <a:tint val="75000"/>
                  </a:schemeClr>
                </a:solidFill>
                <a:effectLst/>
              </a:defRPr>
            </a:lvl4pPr>
            <a:lvl5pPr marL="1828800" indent="0">
              <a:buNone/>
              <a:defRPr sz="1600">
                <a:solidFill>
                  <a:schemeClr val="tx1">
                    <a:tint val="75000"/>
                  </a:schemeClr>
                </a:solidFill>
                <a:effectLst/>
              </a:defRPr>
            </a:lvl5pPr>
            <a:lvl6pPr marL="2286000" indent="0">
              <a:buNone/>
              <a:defRPr sz="1600">
                <a:solidFill>
                  <a:schemeClr val="tx1">
                    <a:tint val="75000"/>
                  </a:schemeClr>
                </a:solidFill>
                <a:effectLst/>
              </a:defRPr>
            </a:lvl6pPr>
            <a:lvl7pPr marL="2743200" indent="0">
              <a:buNone/>
              <a:defRPr sz="1600">
                <a:solidFill>
                  <a:schemeClr val="tx1">
                    <a:tint val="75000"/>
                  </a:schemeClr>
                </a:solidFill>
                <a:effectLst/>
              </a:defRPr>
            </a:lvl7pPr>
            <a:lvl8pPr marL="3200400" indent="0">
              <a:buNone/>
              <a:defRPr sz="1600">
                <a:solidFill>
                  <a:schemeClr val="tx1">
                    <a:tint val="75000"/>
                  </a:schemeClr>
                </a:solidFill>
                <a:effectLst/>
              </a:defRPr>
            </a:lvl8pPr>
            <a:lvl9pPr marL="3657600" indent="0">
              <a:buNone/>
              <a:defRPr sz="1600">
                <a:solidFill>
                  <a:schemeClr val="tx1">
                    <a:tint val="75000"/>
                  </a:schemeClr>
                </a:solidFill>
                <a:effectLst/>
              </a:defRPr>
            </a:lvl9pPr>
          </a:lstStyle>
          <a:p>
            <a:pPr lvl="0"/>
            <a:r>
              <a:rPr lang="ru-RU">
                <a:effectLst/>
              </a:rPr>
              <a:t>Образец текста</a:t>
            </a:r>
          </a:p>
        </p:txBody>
      </p:sp>
      <p:sp>
        <p:nvSpPr>
          <p:cNvPr id="4" name="Дата 3"/>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11"/>
          </p:nvPr>
        </p:nvSpPr>
        <p:spPr>
          <a:effectLst/>
        </p:spPr>
        <p:txBody>
          <a:bodyPr/>
          <a:lstStyle/>
          <a:p>
            <a:endParaRPr lang="ru-RU">
              <a:effectLst/>
            </a:endParaRPr>
          </a:p>
        </p:txBody>
      </p:sp>
      <p:sp>
        <p:nvSpPr>
          <p:cNvPr id="6" name="Номер слайда 5"/>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6075526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effectLst/>
        </p:spPr>
        <p:txBody>
          <a:bodyPr/>
          <a:lstStyle/>
          <a:p>
            <a:r>
              <a:rPr lang="ru-RU">
                <a:effectLst/>
              </a:rPr>
              <a:t>Образец заголовка</a:t>
            </a:r>
          </a:p>
        </p:txBody>
      </p:sp>
      <p:sp>
        <p:nvSpPr>
          <p:cNvPr id="3" name="Объект 2"/>
          <p:cNvSpPr>
            <a:spLocks noGrp="1"/>
          </p:cNvSpPr>
          <p:nvPr>
            <p:ph sz="half" idx="1"/>
          </p:nvPr>
        </p:nvSpPr>
        <p:spPr>
          <a:xfrm>
            <a:off x="838200" y="1825625"/>
            <a:ext cx="5181600" cy="4351338"/>
          </a:xfrm>
          <a:effectLst/>
        </p:spPr>
        <p:txBody>
          <a:bodyPr/>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4" name="Объект 3"/>
          <p:cNvSpPr>
            <a:spLocks noGrp="1"/>
          </p:cNvSpPr>
          <p:nvPr>
            <p:ph sz="half" idx="2"/>
          </p:nvPr>
        </p:nvSpPr>
        <p:spPr>
          <a:xfrm>
            <a:off x="6172200" y="1825625"/>
            <a:ext cx="5181600" cy="4351338"/>
          </a:xfrm>
          <a:effectLst/>
        </p:spPr>
        <p:txBody>
          <a:bodyPr/>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5" name="Дата 4"/>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6" name="Нижний колонтитул 5"/>
          <p:cNvSpPr>
            <a:spLocks noGrp="1"/>
          </p:cNvSpPr>
          <p:nvPr>
            <p:ph type="ftr" sz="quarter" idx="11"/>
          </p:nvPr>
        </p:nvSpPr>
        <p:spPr>
          <a:effectLst/>
        </p:spPr>
        <p:txBody>
          <a:bodyPr/>
          <a:lstStyle/>
          <a:p>
            <a:endParaRPr lang="ru-RU">
              <a:effectLst/>
            </a:endParaRPr>
          </a:p>
        </p:txBody>
      </p:sp>
      <p:sp>
        <p:nvSpPr>
          <p:cNvPr id="7" name="Номер слайда 6"/>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110500839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xfrm>
            <a:off x="839788" y="365125"/>
            <a:ext cx="10515600" cy="1325563"/>
          </a:xfrm>
          <a:effectLst/>
        </p:spPr>
        <p:txBody>
          <a:bodyPr/>
          <a:lstStyle/>
          <a:p>
            <a:r>
              <a:rPr lang="ru-RU">
                <a:effectLst/>
              </a:rPr>
              <a:t>Образец заголовка</a:t>
            </a:r>
          </a:p>
        </p:txBody>
      </p:sp>
      <p:sp>
        <p:nvSpPr>
          <p:cNvPr id="3" name="Текст 2"/>
          <p:cNvSpPr>
            <a:spLocks noGrp="1"/>
          </p:cNvSpPr>
          <p:nvPr>
            <p:ph type="body" idx="1"/>
          </p:nvPr>
        </p:nvSpPr>
        <p:spPr>
          <a:xfrm>
            <a:off x="839788" y="1681163"/>
            <a:ext cx="5157787" cy="823912"/>
          </a:xfrm>
          <a:effectLst/>
        </p:spPr>
        <p:txBody>
          <a:bodyPr anchor="b"/>
          <a:lstStyle>
            <a:lvl1pPr marL="0" indent="0">
              <a:buNone/>
              <a:defRPr sz="2400" b="1">
                <a:effectLst/>
              </a:defRPr>
            </a:lvl1pPr>
            <a:lvl2pPr marL="457200" indent="0">
              <a:buNone/>
              <a:defRPr sz="2000" b="1">
                <a:effectLst/>
              </a:defRPr>
            </a:lvl2pPr>
            <a:lvl3pPr marL="914400" indent="0">
              <a:buNone/>
              <a:defRPr sz="1800" b="1">
                <a:effectLst/>
              </a:defRPr>
            </a:lvl3pPr>
            <a:lvl4pPr marL="1371600" indent="0">
              <a:buNone/>
              <a:defRPr sz="1600" b="1">
                <a:effectLst/>
              </a:defRPr>
            </a:lvl4pPr>
            <a:lvl5pPr marL="1828800" indent="0">
              <a:buNone/>
              <a:defRPr sz="1600" b="1">
                <a:effectLst/>
              </a:defRPr>
            </a:lvl5pPr>
            <a:lvl6pPr marL="2286000" indent="0">
              <a:buNone/>
              <a:defRPr sz="1600" b="1">
                <a:effectLst/>
              </a:defRPr>
            </a:lvl6pPr>
            <a:lvl7pPr marL="2743200" indent="0">
              <a:buNone/>
              <a:defRPr sz="1600" b="1">
                <a:effectLst/>
              </a:defRPr>
            </a:lvl7pPr>
            <a:lvl8pPr marL="3200400" indent="0">
              <a:buNone/>
              <a:defRPr sz="1600" b="1">
                <a:effectLst/>
              </a:defRPr>
            </a:lvl8pPr>
            <a:lvl9pPr marL="3657600" indent="0">
              <a:buNone/>
              <a:defRPr sz="1600" b="1">
                <a:effectLst/>
              </a:defRPr>
            </a:lvl9pPr>
          </a:lstStyle>
          <a:p>
            <a:pPr lvl="0"/>
            <a:r>
              <a:rPr lang="ru-RU">
                <a:effectLst/>
              </a:rPr>
              <a:t>Образец текста</a:t>
            </a:r>
          </a:p>
        </p:txBody>
      </p:sp>
      <p:sp>
        <p:nvSpPr>
          <p:cNvPr id="4" name="Объект 3"/>
          <p:cNvSpPr>
            <a:spLocks noGrp="1"/>
          </p:cNvSpPr>
          <p:nvPr>
            <p:ph sz="half" idx="2"/>
          </p:nvPr>
        </p:nvSpPr>
        <p:spPr>
          <a:xfrm>
            <a:off x="839788" y="2505075"/>
            <a:ext cx="5157787" cy="3684588"/>
          </a:xfrm>
          <a:effectLst/>
        </p:spPr>
        <p:txBody>
          <a:bodyPr/>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5" name="Текст 4"/>
          <p:cNvSpPr>
            <a:spLocks noGrp="1"/>
          </p:cNvSpPr>
          <p:nvPr>
            <p:ph type="body" sz="quarter" idx="3"/>
          </p:nvPr>
        </p:nvSpPr>
        <p:spPr>
          <a:xfrm>
            <a:off x="6172200" y="1681163"/>
            <a:ext cx="5183188" cy="823912"/>
          </a:xfrm>
          <a:effectLst/>
        </p:spPr>
        <p:txBody>
          <a:bodyPr anchor="b"/>
          <a:lstStyle>
            <a:lvl1pPr marL="0" indent="0">
              <a:buNone/>
              <a:defRPr sz="2400" b="1">
                <a:effectLst/>
              </a:defRPr>
            </a:lvl1pPr>
            <a:lvl2pPr marL="457200" indent="0">
              <a:buNone/>
              <a:defRPr sz="2000" b="1">
                <a:effectLst/>
              </a:defRPr>
            </a:lvl2pPr>
            <a:lvl3pPr marL="914400" indent="0">
              <a:buNone/>
              <a:defRPr sz="1800" b="1">
                <a:effectLst/>
              </a:defRPr>
            </a:lvl3pPr>
            <a:lvl4pPr marL="1371600" indent="0">
              <a:buNone/>
              <a:defRPr sz="1600" b="1">
                <a:effectLst/>
              </a:defRPr>
            </a:lvl4pPr>
            <a:lvl5pPr marL="1828800" indent="0">
              <a:buNone/>
              <a:defRPr sz="1600" b="1">
                <a:effectLst/>
              </a:defRPr>
            </a:lvl5pPr>
            <a:lvl6pPr marL="2286000" indent="0">
              <a:buNone/>
              <a:defRPr sz="1600" b="1">
                <a:effectLst/>
              </a:defRPr>
            </a:lvl6pPr>
            <a:lvl7pPr marL="2743200" indent="0">
              <a:buNone/>
              <a:defRPr sz="1600" b="1">
                <a:effectLst/>
              </a:defRPr>
            </a:lvl7pPr>
            <a:lvl8pPr marL="3200400" indent="0">
              <a:buNone/>
              <a:defRPr sz="1600" b="1">
                <a:effectLst/>
              </a:defRPr>
            </a:lvl8pPr>
            <a:lvl9pPr marL="3657600" indent="0">
              <a:buNone/>
              <a:defRPr sz="1600" b="1">
                <a:effectLst/>
              </a:defRPr>
            </a:lvl9pPr>
          </a:lstStyle>
          <a:p>
            <a:pPr lvl="0"/>
            <a:r>
              <a:rPr lang="ru-RU">
                <a:effectLst/>
              </a:rPr>
              <a:t>Образец текста</a:t>
            </a:r>
          </a:p>
        </p:txBody>
      </p:sp>
      <p:sp>
        <p:nvSpPr>
          <p:cNvPr id="6" name="Объект 5"/>
          <p:cNvSpPr>
            <a:spLocks noGrp="1"/>
          </p:cNvSpPr>
          <p:nvPr>
            <p:ph sz="quarter" idx="4"/>
          </p:nvPr>
        </p:nvSpPr>
        <p:spPr>
          <a:xfrm>
            <a:off x="6172200" y="2505075"/>
            <a:ext cx="5183188" cy="3684588"/>
          </a:xfrm>
          <a:effectLst/>
        </p:spPr>
        <p:txBody>
          <a:bodyPr/>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7" name="Дата 6"/>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8" name="Нижний колонтитул 7"/>
          <p:cNvSpPr>
            <a:spLocks noGrp="1"/>
          </p:cNvSpPr>
          <p:nvPr>
            <p:ph type="ftr" sz="quarter" idx="11"/>
          </p:nvPr>
        </p:nvSpPr>
        <p:spPr>
          <a:effectLst/>
        </p:spPr>
        <p:txBody>
          <a:bodyPr/>
          <a:lstStyle/>
          <a:p>
            <a:endParaRPr lang="ru-RU">
              <a:effectLst/>
            </a:endParaRPr>
          </a:p>
        </p:txBody>
      </p:sp>
      <p:sp>
        <p:nvSpPr>
          <p:cNvPr id="9" name="Номер слайда 8"/>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2053252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effectLst/>
        </p:spPr>
        <p:txBody>
          <a:bodyPr/>
          <a:lstStyle/>
          <a:p>
            <a:r>
              <a:rPr lang="ru-RU">
                <a:effectLst/>
              </a:rPr>
              <a:t>Образец заголовка</a:t>
            </a:r>
          </a:p>
        </p:txBody>
      </p:sp>
      <p:sp>
        <p:nvSpPr>
          <p:cNvPr id="3" name="Дата 2"/>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4" name="Нижний колонтитул 3"/>
          <p:cNvSpPr>
            <a:spLocks noGrp="1"/>
          </p:cNvSpPr>
          <p:nvPr>
            <p:ph type="ftr" sz="quarter" idx="11"/>
          </p:nvPr>
        </p:nvSpPr>
        <p:spPr>
          <a:effectLst/>
        </p:spPr>
        <p:txBody>
          <a:bodyPr/>
          <a:lstStyle/>
          <a:p>
            <a:endParaRPr lang="ru-RU">
              <a:effectLst/>
            </a:endParaRPr>
          </a:p>
        </p:txBody>
      </p:sp>
      <p:sp>
        <p:nvSpPr>
          <p:cNvPr id="5" name="Номер слайда 4"/>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10447215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a:effectLst/>
      </p:grpSpPr>
      <p:sp>
        <p:nvSpPr>
          <p:cNvPr id="2" name="Дата 1"/>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3" name="Нижний колонтитул 2"/>
          <p:cNvSpPr>
            <a:spLocks noGrp="1"/>
          </p:cNvSpPr>
          <p:nvPr>
            <p:ph type="ftr" sz="quarter" idx="11"/>
          </p:nvPr>
        </p:nvSpPr>
        <p:spPr>
          <a:effectLst/>
        </p:spPr>
        <p:txBody>
          <a:bodyPr/>
          <a:lstStyle/>
          <a:p>
            <a:endParaRPr lang="ru-RU">
              <a:effectLst/>
            </a:endParaRPr>
          </a:p>
        </p:txBody>
      </p:sp>
      <p:sp>
        <p:nvSpPr>
          <p:cNvPr id="4" name="Номер слайда 3"/>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8258431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xfrm>
            <a:off x="839788" y="457200"/>
            <a:ext cx="3932237" cy="1600200"/>
          </a:xfrm>
          <a:effectLst/>
        </p:spPr>
        <p:txBody>
          <a:bodyPr anchor="b"/>
          <a:lstStyle>
            <a:lvl1pPr>
              <a:defRPr sz="3200">
                <a:effectLst/>
              </a:defRPr>
            </a:lvl1pPr>
          </a:lstStyle>
          <a:p>
            <a:r>
              <a:rPr lang="ru-RU">
                <a:effectLst/>
              </a:rPr>
              <a:t>Образец заголовка</a:t>
            </a:r>
          </a:p>
        </p:txBody>
      </p:sp>
      <p:sp>
        <p:nvSpPr>
          <p:cNvPr id="3" name="Объект 2"/>
          <p:cNvSpPr>
            <a:spLocks noGrp="1"/>
          </p:cNvSpPr>
          <p:nvPr>
            <p:ph idx="1"/>
          </p:nvPr>
        </p:nvSpPr>
        <p:spPr>
          <a:xfrm>
            <a:off x="5387905" y="457200"/>
            <a:ext cx="6172200" cy="4873625"/>
          </a:xfrm>
          <a:effectLst/>
        </p:spPr>
        <p:txBody>
          <a:bodyPr/>
          <a:lstStyle>
            <a:lvl1pPr marL="0" indent="0">
              <a:buNone/>
              <a:defRPr sz="3200">
                <a:effectLst/>
              </a:defRPr>
            </a:lvl1pPr>
            <a:lvl2pPr>
              <a:defRPr sz="2800">
                <a:effectLst/>
              </a:defRPr>
            </a:lvl2pPr>
            <a:lvl3pPr>
              <a:defRPr sz="2400">
                <a:effectLst/>
              </a:defRPr>
            </a:lvl3pPr>
            <a:lvl4pPr>
              <a:defRPr sz="2000">
                <a:effectLst/>
              </a:defRPr>
            </a:lvl4pPr>
            <a:lvl5pPr>
              <a:defRPr sz="2000">
                <a:effectLst/>
              </a:defRPr>
            </a:lvl5pPr>
            <a:lvl6pPr>
              <a:defRPr sz="2000">
                <a:effectLst/>
              </a:defRPr>
            </a:lvl6pPr>
            <a:lvl7pPr>
              <a:defRPr sz="2000">
                <a:effectLst/>
              </a:defRPr>
            </a:lvl7pPr>
            <a:lvl8pPr>
              <a:defRPr sz="2000">
                <a:effectLst/>
              </a:defRPr>
            </a:lvl8pPr>
            <a:lvl9pPr>
              <a:defRPr sz="2000">
                <a:effectLst/>
              </a:defRPr>
            </a:lvl9pPr>
          </a:lstStyle>
          <a:p>
            <a:pPr lvl="0"/>
            <a:endParaRPr lang="ru-RU">
              <a:effectLst/>
            </a:endParaRPr>
          </a:p>
        </p:txBody>
      </p:sp>
      <p:sp>
        <p:nvSpPr>
          <p:cNvPr id="4" name="Текст 3"/>
          <p:cNvSpPr>
            <a:spLocks noGrp="1"/>
          </p:cNvSpPr>
          <p:nvPr>
            <p:ph type="body" sz="half" idx="2"/>
          </p:nvPr>
        </p:nvSpPr>
        <p:spPr>
          <a:xfrm>
            <a:off x="839788" y="2057400"/>
            <a:ext cx="3932237" cy="3811588"/>
          </a:xfrm>
          <a:effectLst/>
        </p:spPr>
        <p:txBody>
          <a:bodyPr/>
          <a:lstStyle>
            <a:lvl1pPr marL="0" indent="0">
              <a:buNone/>
              <a:defRPr sz="1600">
                <a:effectLst/>
              </a:defRPr>
            </a:lvl1pPr>
            <a:lvl2pPr marL="457200" indent="0">
              <a:buNone/>
              <a:defRPr sz="1400">
                <a:effectLst/>
              </a:defRPr>
            </a:lvl2pPr>
            <a:lvl3pPr marL="914400" indent="0">
              <a:buNone/>
              <a:defRPr sz="1200">
                <a:effectLst/>
              </a:defRPr>
            </a:lvl3pPr>
            <a:lvl4pPr marL="1371600" indent="0">
              <a:buNone/>
              <a:defRPr sz="1000">
                <a:effectLst/>
              </a:defRPr>
            </a:lvl4pPr>
            <a:lvl5pPr marL="1828800" indent="0">
              <a:buNone/>
              <a:defRPr sz="1000">
                <a:effectLst/>
              </a:defRPr>
            </a:lvl5pPr>
            <a:lvl6pPr marL="2286000" indent="0">
              <a:buNone/>
              <a:defRPr sz="1000">
                <a:effectLst/>
              </a:defRPr>
            </a:lvl6pPr>
            <a:lvl7pPr marL="2743200" indent="0">
              <a:buNone/>
              <a:defRPr sz="1000">
                <a:effectLst/>
              </a:defRPr>
            </a:lvl7pPr>
            <a:lvl8pPr marL="3200400" indent="0">
              <a:buNone/>
              <a:defRPr sz="1000">
                <a:effectLst/>
              </a:defRPr>
            </a:lvl8pPr>
            <a:lvl9pPr marL="3657600" indent="0">
              <a:buNone/>
              <a:defRPr sz="1000">
                <a:effectLst/>
              </a:defRPr>
            </a:lvl9pPr>
          </a:lstStyle>
          <a:p>
            <a:pPr lvl="0"/>
            <a:r>
              <a:rPr lang="ru-RU">
                <a:effectLst/>
              </a:rPr>
              <a:t>Образец текста</a:t>
            </a:r>
          </a:p>
        </p:txBody>
      </p:sp>
      <p:sp>
        <p:nvSpPr>
          <p:cNvPr id="5" name="Дата 4"/>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6" name="Нижний колонтитул 5"/>
          <p:cNvSpPr>
            <a:spLocks noGrp="1"/>
          </p:cNvSpPr>
          <p:nvPr>
            <p:ph type="ftr" sz="quarter" idx="11"/>
          </p:nvPr>
        </p:nvSpPr>
        <p:spPr>
          <a:effectLst/>
        </p:spPr>
        <p:txBody>
          <a:bodyPr/>
          <a:lstStyle/>
          <a:p>
            <a:endParaRPr lang="ru-RU">
              <a:effectLst/>
            </a:endParaRPr>
          </a:p>
        </p:txBody>
      </p:sp>
      <p:sp>
        <p:nvSpPr>
          <p:cNvPr id="7" name="Номер слайда 6"/>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387220298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xfrm>
            <a:off x="839788" y="457200"/>
            <a:ext cx="3932237" cy="1600200"/>
          </a:xfrm>
          <a:effectLst/>
        </p:spPr>
        <p:txBody>
          <a:bodyPr anchor="b"/>
          <a:lstStyle>
            <a:lvl1pPr>
              <a:defRPr sz="3200">
                <a:effectLst/>
              </a:defRPr>
            </a:lvl1pPr>
          </a:lstStyle>
          <a:p>
            <a:r>
              <a:rPr lang="ru-RU">
                <a:effectLst/>
              </a:rPr>
              <a:t>Образец заголовка</a:t>
            </a:r>
          </a:p>
        </p:txBody>
      </p:sp>
      <p:sp>
        <p:nvSpPr>
          <p:cNvPr id="3" name="Рисунок 2"/>
          <p:cNvSpPr>
            <a:spLocks noGrp="1"/>
          </p:cNvSpPr>
          <p:nvPr>
            <p:ph type="pic" idx="1"/>
          </p:nvPr>
        </p:nvSpPr>
        <p:spPr>
          <a:xfrm>
            <a:off x="5183188" y="987425"/>
            <a:ext cx="6172200" cy="4873625"/>
          </a:xfrm>
          <a:effectLst/>
        </p:spPr>
        <p:txBody>
          <a:bodyPr/>
          <a:lstStyle>
            <a:lvl1pPr marL="0" indent="0">
              <a:buNone/>
              <a:defRPr sz="3200">
                <a:effectLst/>
              </a:defRPr>
            </a:lvl1pPr>
            <a:lvl2pPr marL="457200" indent="0">
              <a:buNone/>
              <a:defRPr sz="2800">
                <a:effectLst/>
              </a:defRPr>
            </a:lvl2pPr>
            <a:lvl3pPr marL="914400" indent="0">
              <a:buNone/>
              <a:defRPr sz="2400">
                <a:effectLst/>
              </a:defRPr>
            </a:lvl3pPr>
            <a:lvl4pPr marL="1371600" indent="0">
              <a:buNone/>
              <a:defRPr sz="2000">
                <a:effectLst/>
              </a:defRPr>
            </a:lvl4pPr>
            <a:lvl5pPr marL="1828800" indent="0">
              <a:buNone/>
              <a:defRPr sz="2000">
                <a:effectLst/>
              </a:defRPr>
            </a:lvl5pPr>
            <a:lvl6pPr marL="2286000" indent="0">
              <a:buNone/>
              <a:defRPr sz="2000">
                <a:effectLst/>
              </a:defRPr>
            </a:lvl6pPr>
            <a:lvl7pPr marL="2743200" indent="0">
              <a:buNone/>
              <a:defRPr sz="2000">
                <a:effectLst/>
              </a:defRPr>
            </a:lvl7pPr>
            <a:lvl8pPr marL="3200400" indent="0">
              <a:buNone/>
              <a:defRPr sz="2000">
                <a:effectLst/>
              </a:defRPr>
            </a:lvl8pPr>
            <a:lvl9pPr marL="3657600" indent="0">
              <a:buNone/>
              <a:defRPr sz="2000">
                <a:effectLst/>
              </a:defRPr>
            </a:lvl9pPr>
          </a:lstStyle>
          <a:p>
            <a:endParaRPr lang="ru-RU">
              <a:effectLst/>
            </a:endParaRPr>
          </a:p>
        </p:txBody>
      </p:sp>
      <p:sp>
        <p:nvSpPr>
          <p:cNvPr id="4" name="Текст 3"/>
          <p:cNvSpPr>
            <a:spLocks noGrp="1"/>
          </p:cNvSpPr>
          <p:nvPr>
            <p:ph type="body" sz="half" idx="2"/>
          </p:nvPr>
        </p:nvSpPr>
        <p:spPr>
          <a:xfrm>
            <a:off x="839788" y="2057400"/>
            <a:ext cx="3932237" cy="3811588"/>
          </a:xfrm>
          <a:effectLst/>
        </p:spPr>
        <p:txBody>
          <a:bodyPr/>
          <a:lstStyle>
            <a:lvl1pPr marL="0" indent="0">
              <a:buNone/>
              <a:defRPr sz="1600">
                <a:effectLst/>
              </a:defRPr>
            </a:lvl1pPr>
            <a:lvl2pPr marL="457200" indent="0">
              <a:buNone/>
              <a:defRPr sz="1400">
                <a:effectLst/>
              </a:defRPr>
            </a:lvl2pPr>
            <a:lvl3pPr marL="914400" indent="0">
              <a:buNone/>
              <a:defRPr sz="1200">
                <a:effectLst/>
              </a:defRPr>
            </a:lvl3pPr>
            <a:lvl4pPr marL="1371600" indent="0">
              <a:buNone/>
              <a:defRPr sz="1000">
                <a:effectLst/>
              </a:defRPr>
            </a:lvl4pPr>
            <a:lvl5pPr marL="1828800" indent="0">
              <a:buNone/>
              <a:defRPr sz="1000">
                <a:effectLst/>
              </a:defRPr>
            </a:lvl5pPr>
            <a:lvl6pPr marL="2286000" indent="0">
              <a:buNone/>
              <a:defRPr sz="1000">
                <a:effectLst/>
              </a:defRPr>
            </a:lvl6pPr>
            <a:lvl7pPr marL="2743200" indent="0">
              <a:buNone/>
              <a:defRPr sz="1000">
                <a:effectLst/>
              </a:defRPr>
            </a:lvl7pPr>
            <a:lvl8pPr marL="3200400" indent="0">
              <a:buNone/>
              <a:defRPr sz="1000">
                <a:effectLst/>
              </a:defRPr>
            </a:lvl8pPr>
            <a:lvl9pPr marL="3657600" indent="0">
              <a:buNone/>
              <a:defRPr sz="1000">
                <a:effectLst/>
              </a:defRPr>
            </a:lvl9pPr>
          </a:lstStyle>
          <a:p>
            <a:pPr lvl="0"/>
            <a:r>
              <a:rPr lang="ru-RU">
                <a:effectLst/>
              </a:rPr>
              <a:t>Образец текста</a:t>
            </a:r>
          </a:p>
        </p:txBody>
      </p:sp>
      <p:sp>
        <p:nvSpPr>
          <p:cNvPr id="5" name="Дата 4"/>
          <p:cNvSpPr>
            <a:spLocks noGrp="1"/>
          </p:cNvSpPr>
          <p:nvPr>
            <p:ph type="dt" sz="half" idx="10"/>
          </p:nvPr>
        </p:nvSpPr>
        <p:spPr>
          <a:effectLst/>
        </p:spPr>
        <p:txBody>
          <a:bodyPr/>
          <a:lstStyle/>
          <a:p>
            <a:fld id="{C0D5CA1F-CACD-424C-8A9D-40368DC747C8}" type="datetimeFigureOut">
              <a:rPr lang="ru-RU" smtClean="0">
                <a:effectLst/>
              </a:rPr>
              <a:t>01.11.2018</a:t>
            </a:fld>
            <a:endParaRPr lang="ru-RU">
              <a:effectLst/>
            </a:endParaRPr>
          </a:p>
        </p:txBody>
      </p:sp>
      <p:sp>
        <p:nvSpPr>
          <p:cNvPr id="6" name="Нижний колонтитул 5"/>
          <p:cNvSpPr>
            <a:spLocks noGrp="1"/>
          </p:cNvSpPr>
          <p:nvPr>
            <p:ph type="ftr" sz="quarter" idx="11"/>
          </p:nvPr>
        </p:nvSpPr>
        <p:spPr>
          <a:effectLst/>
        </p:spPr>
        <p:txBody>
          <a:bodyPr/>
          <a:lstStyle/>
          <a:p>
            <a:endParaRPr lang="ru-RU">
              <a:effectLst/>
            </a:endParaRPr>
          </a:p>
        </p:txBody>
      </p:sp>
      <p:sp>
        <p:nvSpPr>
          <p:cNvPr id="7" name="Номер слайда 6"/>
          <p:cNvSpPr>
            <a:spLocks noGrp="1"/>
          </p:cNvSpPr>
          <p:nvPr>
            <p:ph type="sldNum" sz="quarter" idx="12"/>
          </p:nvPr>
        </p:nvSpPr>
        <p:spPr>
          <a:effectLst/>
        </p:spPr>
        <p:txBody>
          <a:body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242140651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a:effectLst/>
      </p:grpSpPr>
      <p:sp>
        <p:nvSpPr>
          <p:cNvPr id="2" name="Заголовок 1"/>
          <p:cNvSpPr>
            <a:spLocks noGrp="1"/>
          </p:cNvSpPr>
          <p:nvPr>
            <p:ph type="title"/>
          </p:nvPr>
        </p:nvSpPr>
        <p:spPr>
          <a:xfrm>
            <a:off x="838200" y="365125"/>
            <a:ext cx="10515600" cy="1325563"/>
          </a:xfrm>
          <a:prstGeom prst="rect">
            <a:avLst/>
          </a:prstGeom>
          <a:effectLst/>
        </p:spPr>
        <p:txBody>
          <a:bodyPr vert="horz" lIns="91440" tIns="45720" rIns="91440" bIns="45720" rtlCol="0" anchor="ctr">
            <a:normAutofit/>
          </a:bodyPr>
          <a:lstStyle/>
          <a:p>
            <a:r>
              <a:rPr lang="ru-RU">
                <a:effectLst/>
              </a:rPr>
              <a:t>Образец заголовка</a:t>
            </a:r>
          </a:p>
        </p:txBody>
      </p:sp>
      <p:sp>
        <p:nvSpPr>
          <p:cNvPr id="3" name="Текст 2"/>
          <p:cNvSpPr>
            <a:spLocks noGrp="1"/>
          </p:cNvSpPr>
          <p:nvPr>
            <p:ph type="body" idx="1"/>
          </p:nvPr>
        </p:nvSpPr>
        <p:spPr>
          <a:xfrm>
            <a:off x="838200" y="1825625"/>
            <a:ext cx="10515600" cy="4351338"/>
          </a:xfrm>
          <a:prstGeom prst="rect">
            <a:avLst/>
          </a:prstGeom>
          <a:effectLst/>
        </p:spPr>
        <p:txBody>
          <a:bodyPr vert="horz" lIns="91440" tIns="45720" rIns="91440" bIns="45720" rtlCol="0">
            <a:normAutofit/>
          </a:bodyPr>
          <a:lstStyle/>
          <a:p>
            <a:pPr lvl="0"/>
            <a:r>
              <a:rPr lang="ru-RU">
                <a:effectLst/>
              </a:rPr>
              <a:t>Образец текста</a:t>
            </a:r>
          </a:p>
          <a:p>
            <a:pPr lvl="1"/>
            <a:r>
              <a:rPr lang="ru-RU">
                <a:effectLst/>
              </a:rPr>
              <a:t>Второй уровень</a:t>
            </a:r>
          </a:p>
          <a:p>
            <a:pPr lvl="2"/>
            <a:r>
              <a:rPr lang="ru-RU">
                <a:effectLst/>
              </a:rPr>
              <a:t>Третий уровень</a:t>
            </a:r>
          </a:p>
          <a:p>
            <a:pPr lvl="3"/>
            <a:r>
              <a:rPr lang="ru-RU">
                <a:effectLst/>
              </a:rPr>
              <a:t>Четвертый уровень</a:t>
            </a:r>
          </a:p>
          <a:p>
            <a:pPr lvl="4"/>
            <a:r>
              <a:rPr lang="ru-RU">
                <a:effectLst/>
              </a:rPr>
              <a:t>Пятый уровень</a:t>
            </a:r>
          </a:p>
        </p:txBody>
      </p:sp>
      <p:sp>
        <p:nvSpPr>
          <p:cNvPr id="4" name="Дата 3"/>
          <p:cNvSpPr>
            <a:spLocks noGrp="1"/>
          </p:cNvSpPr>
          <p:nvPr>
            <p:ph type="dt" sz="half" idx="2"/>
          </p:nvPr>
        </p:nvSpPr>
        <p:spPr>
          <a:xfrm>
            <a:off x="838200" y="6356350"/>
            <a:ext cx="2743200" cy="365125"/>
          </a:xfrm>
          <a:prstGeom prst="rect">
            <a:avLst/>
          </a:prstGeom>
          <a:effectLst/>
        </p:spPr>
        <p:txBody>
          <a:bodyPr vert="horz" lIns="91440" tIns="45720" rIns="91440" bIns="45720" rtlCol="0" anchor="ctr"/>
          <a:lstStyle>
            <a:lvl1pPr algn="l">
              <a:defRPr sz="1200">
                <a:solidFill>
                  <a:schemeClr val="tx1">
                    <a:tint val="75000"/>
                  </a:schemeClr>
                </a:solidFill>
                <a:effectLst/>
              </a:defRPr>
            </a:lvl1pPr>
          </a:lstStyle>
          <a:p>
            <a:fld id="{C0D5CA1F-CACD-424C-8A9D-40368DC747C8}" type="datetimeFigureOut">
              <a:rPr lang="ru-RU" smtClean="0">
                <a:effectLst/>
              </a:rPr>
              <a:t>01.11.2018</a:t>
            </a:fld>
            <a:endParaRPr lang="ru-RU">
              <a:effectLst/>
            </a:endParaRPr>
          </a:p>
        </p:txBody>
      </p:sp>
      <p:sp>
        <p:nvSpPr>
          <p:cNvPr id="5" name="Нижний колонтитул 4"/>
          <p:cNvSpPr>
            <a:spLocks noGrp="1"/>
          </p:cNvSpPr>
          <p:nvPr>
            <p:ph type="ftr" sz="quarter" idx="3"/>
          </p:nvPr>
        </p:nvSpPr>
        <p:spPr>
          <a:xfrm>
            <a:off x="4038600" y="6356350"/>
            <a:ext cx="4114800" cy="365125"/>
          </a:xfrm>
          <a:prstGeom prst="rect">
            <a:avLst/>
          </a:prstGeom>
          <a:effectLst/>
        </p:spPr>
        <p:txBody>
          <a:bodyPr vert="horz" lIns="91440" tIns="45720" rIns="91440" bIns="45720" rtlCol="0" anchor="ctr"/>
          <a:lstStyle>
            <a:lvl1pPr algn="ctr">
              <a:defRPr sz="1200">
                <a:solidFill>
                  <a:schemeClr val="tx1">
                    <a:tint val="75000"/>
                  </a:schemeClr>
                </a:solidFill>
                <a:effectLst/>
              </a:defRPr>
            </a:lvl1pPr>
          </a:lstStyle>
          <a:p>
            <a:endParaRPr lang="ru-RU">
              <a:effectLst/>
            </a:endParaRPr>
          </a:p>
        </p:txBody>
      </p:sp>
      <p:sp>
        <p:nvSpPr>
          <p:cNvPr id="6" name="Номер слайда 5"/>
          <p:cNvSpPr>
            <a:spLocks noGrp="1"/>
          </p:cNvSpPr>
          <p:nvPr>
            <p:ph type="sldNum" sz="quarter" idx="4"/>
          </p:nvPr>
        </p:nvSpPr>
        <p:spPr>
          <a:xfrm>
            <a:off x="8610600" y="6356350"/>
            <a:ext cx="2743200" cy="365125"/>
          </a:xfrm>
          <a:prstGeom prst="rect">
            <a:avLst/>
          </a:prstGeom>
          <a:effectLst/>
        </p:spPr>
        <p:txBody>
          <a:bodyPr vert="horz" lIns="91440" tIns="45720" rIns="91440" bIns="45720" rtlCol="0" anchor="ctr"/>
          <a:lstStyle>
            <a:lvl1pPr algn="r">
              <a:defRPr sz="1200">
                <a:solidFill>
                  <a:schemeClr val="tx1">
                    <a:tint val="75000"/>
                  </a:schemeClr>
                </a:solidFill>
                <a:effectLst/>
              </a:defRPr>
            </a:lvl1pPr>
          </a:lstStyle>
          <a:p>
            <a:fld id="{9B2382F6-2C64-4A8C-9E14-976BC6BD68A3}" type="slidenum">
              <a:rPr lang="ru-RU" smtClean="0">
                <a:effectLst/>
              </a:rPr>
              <a:t>‹#›</a:t>
            </a:fld>
            <a:endParaRPr lang="ru-RU">
              <a:effectLst/>
            </a:endParaRPr>
          </a:p>
        </p:txBody>
      </p:sp>
    </p:spTree>
    <p:extLst>
      <p:ext uri="{BB962C8B-B14F-4D97-AF65-F5344CB8AC3E}">
        <p14:creationId xmlns:p14="http://schemas.microsoft.com/office/powerpoint/2010/main" val="3600454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9pPr>
    </p:bodyStyle>
    <p:otherStyle>
      <a:defPPr>
        <a:defRPr lang="ru-RU">
          <a:effectLst/>
        </a:defRPr>
      </a:defPPr>
      <a:lvl1pPr marL="0" algn="l" defTabSz="914400" rtl="0" eaLnBrk="1" latinLnBrk="0" hangingPunct="1">
        <a:defRPr sz="1800" kern="1200">
          <a:solidFill>
            <a:schemeClr val="tx1"/>
          </a:solidFill>
          <a:effectLst/>
          <a:latin typeface="+mn-lt"/>
          <a:ea typeface="+mn-ea"/>
          <a:cs typeface="+mn-cs"/>
        </a:defRPr>
      </a:lvl1pPr>
      <a:lvl2pPr marL="457200" algn="l" defTabSz="914400" rtl="0" eaLnBrk="1" latinLnBrk="0" hangingPunct="1">
        <a:defRPr sz="1800" kern="1200">
          <a:solidFill>
            <a:schemeClr val="tx1"/>
          </a:solidFill>
          <a:effectLst/>
          <a:latin typeface="+mn-lt"/>
          <a:ea typeface="+mn-ea"/>
          <a:cs typeface="+mn-cs"/>
        </a:defRPr>
      </a:lvl2pPr>
      <a:lvl3pPr marL="914400" algn="l" defTabSz="914400" rtl="0" eaLnBrk="1" latinLnBrk="0" hangingPunct="1">
        <a:defRPr sz="1800" kern="1200">
          <a:solidFill>
            <a:schemeClr val="tx1"/>
          </a:solidFill>
          <a:effectLst/>
          <a:latin typeface="+mn-lt"/>
          <a:ea typeface="+mn-ea"/>
          <a:cs typeface="+mn-cs"/>
        </a:defRPr>
      </a:lvl3pPr>
      <a:lvl4pPr marL="1371600" algn="l" defTabSz="914400" rtl="0" eaLnBrk="1" latinLnBrk="0" hangingPunct="1">
        <a:defRPr sz="1800" kern="1200">
          <a:solidFill>
            <a:schemeClr val="tx1"/>
          </a:solidFill>
          <a:effectLst/>
          <a:latin typeface="+mn-lt"/>
          <a:ea typeface="+mn-ea"/>
          <a:cs typeface="+mn-cs"/>
        </a:defRPr>
      </a:lvl4pPr>
      <a:lvl5pPr marL="1828800" algn="l" defTabSz="914400" rtl="0" eaLnBrk="1" latinLnBrk="0" hangingPunct="1">
        <a:defRPr sz="1800" kern="1200">
          <a:solidFill>
            <a:schemeClr val="tx1"/>
          </a:solidFill>
          <a:effectLst/>
          <a:latin typeface="+mn-lt"/>
          <a:ea typeface="+mn-ea"/>
          <a:cs typeface="+mn-cs"/>
        </a:defRPr>
      </a:lvl5pPr>
      <a:lvl6pPr marL="2286000" algn="l" defTabSz="914400" rtl="0" eaLnBrk="1" latinLnBrk="0" hangingPunct="1">
        <a:defRPr sz="1800" kern="1200">
          <a:solidFill>
            <a:schemeClr val="tx1"/>
          </a:solidFill>
          <a:effectLst/>
          <a:latin typeface="+mn-lt"/>
          <a:ea typeface="+mn-ea"/>
          <a:cs typeface="+mn-cs"/>
        </a:defRPr>
      </a:lvl6pPr>
      <a:lvl7pPr marL="2743200" algn="l" defTabSz="914400" rtl="0" eaLnBrk="1" latinLnBrk="0" hangingPunct="1">
        <a:defRPr sz="1800" kern="1200">
          <a:solidFill>
            <a:schemeClr val="tx1"/>
          </a:solidFill>
          <a:effectLst/>
          <a:latin typeface="+mn-lt"/>
          <a:ea typeface="+mn-ea"/>
          <a:cs typeface="+mn-cs"/>
        </a:defRPr>
      </a:lvl7pPr>
      <a:lvl8pPr marL="3200400" algn="l" defTabSz="914400" rtl="0" eaLnBrk="1" latinLnBrk="0" hangingPunct="1">
        <a:defRPr sz="1800" kern="1200">
          <a:solidFill>
            <a:schemeClr val="tx1"/>
          </a:solidFill>
          <a:effectLst/>
          <a:latin typeface="+mn-lt"/>
          <a:ea typeface="+mn-ea"/>
          <a:cs typeface="+mn-cs"/>
        </a:defRPr>
      </a:lvl8pPr>
      <a:lvl9pPr marL="3657600" algn="l" defTabSz="914400" rtl="0" eaLnBrk="1" latinLnBrk="0" hangingPunct="1">
        <a:defRPr sz="1800" kern="1200">
          <a:solidFill>
            <a:schemeClr val="tx1"/>
          </a:solidFill>
          <a:effectLst/>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3.jpeg"/><Relationship Id="rId5" Type="http://schemas.openxmlformats.org/officeDocument/2006/relationships/image" Target="../media/image83.pn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83.png"/><Relationship Id="rId4" Type="http://schemas.openxmlformats.org/officeDocument/2006/relationships/image" Target="../media/image102.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6.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109.jpeg"/><Relationship Id="rId5" Type="http://schemas.openxmlformats.org/officeDocument/2006/relationships/image" Target="../media/image107.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83.png"/><Relationship Id="rId4" Type="http://schemas.openxmlformats.org/officeDocument/2006/relationships/image" Target="../media/image110.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3.jpeg"/><Relationship Id="rId5" Type="http://schemas.openxmlformats.org/officeDocument/2006/relationships/image" Target="../media/image102.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4.jpeg"/><Relationship Id="rId1" Type="http://schemas.openxmlformats.org/officeDocument/2006/relationships/slideLayout" Target="../slideLayouts/slideLayout2.xml"/><Relationship Id="rId6" Type="http://schemas.openxmlformats.org/officeDocument/2006/relationships/image" Target="../media/image115.jpeg"/><Relationship Id="rId5" Type="http://schemas.openxmlformats.org/officeDocument/2006/relationships/image" Target="../media/image83.png"/><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117.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2.jpeg"/><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3.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83.png"/><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83.png"/><Relationship Id="rId4"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8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33.emf"/><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35.png"/><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hyperlink" Target="https://www.polylog.ru/ru/services/public-relations" TargetMode="External"/><Relationship Id="rId12"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7.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6.jpeg"/><Relationship Id="rId1" Type="http://schemas.openxmlformats.org/officeDocument/2006/relationships/slideLayout" Target="../slideLayouts/slideLayout2.xml"/><Relationship Id="rId6" Type="http://schemas.openxmlformats.org/officeDocument/2006/relationships/image" Target="../media/image137.jpeg"/><Relationship Id="rId5" Type="http://schemas.openxmlformats.org/officeDocument/2006/relationships/image" Target="../media/image83.pn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9.jpeg"/><Relationship Id="rId1" Type="http://schemas.openxmlformats.org/officeDocument/2006/relationships/slideLayout" Target="../slideLayouts/slideLayout2.xml"/><Relationship Id="rId6" Type="http://schemas.openxmlformats.org/officeDocument/2006/relationships/image" Target="../media/image140.jpeg"/><Relationship Id="rId5" Type="http://schemas.openxmlformats.org/officeDocument/2006/relationships/image" Target="../media/image83.png"/><Relationship Id="rId4"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1.emf"/><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3.jpeg"/><Relationship Id="rId1" Type="http://schemas.openxmlformats.org/officeDocument/2006/relationships/slideLayout" Target="../slideLayouts/slideLayout2.xml"/><Relationship Id="rId6" Type="http://schemas.openxmlformats.org/officeDocument/2006/relationships/image" Target="../media/image144.jpeg"/><Relationship Id="rId5" Type="http://schemas.openxmlformats.org/officeDocument/2006/relationships/image" Target="../media/image102.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6.jpe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83.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0.png"/><Relationship Id="rId9"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2.jpe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4.jpeg"/><Relationship Id="rId5" Type="http://schemas.openxmlformats.org/officeDocument/2006/relationships/image" Target="../media/image153.png"/><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56.jpe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10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image" Target="../media/image102.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jpe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hyperlink" Target="https://www.polylog.ru/ru/services/event-management" TargetMode="External"/><Relationship Id="rId11" Type="http://schemas.openxmlformats.org/officeDocument/2006/relationships/image" Target="../media/image7.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hyperlink" Target="https://www.polylog.ru/ru/services/analytics-creativity" TargetMode="External"/><Relationship Id="rId13"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7.png"/><Relationship Id="rId5" Type="http://schemas.openxmlformats.org/officeDocument/2006/relationships/image" Target="../media/image37.png"/><Relationship Id="rId10" Type="http://schemas.openxmlformats.org/officeDocument/2006/relationships/image" Target="../media/image41.jpeg"/><Relationship Id="rId4" Type="http://schemas.openxmlformats.org/officeDocument/2006/relationships/image" Target="../media/image36.png"/><Relationship Id="rId9"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png"/><Relationship Id="rId3" Type="http://schemas.openxmlformats.org/officeDocument/2006/relationships/image" Target="../media/image44.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jpe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hyperlink" Target="https://www.polylog.ru/ru/services/fundraising" TargetMode="External"/><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7.png"/><Relationship Id="rId2" Type="http://schemas.openxmlformats.org/officeDocument/2006/relationships/image" Target="../media/image53.png"/><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gif"/><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8"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8.png"/><Relationship Id="rId2" Type="http://schemas.openxmlformats.org/officeDocument/2006/relationships/image" Target="../media/image84.png"/><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8" name="Рисунок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9515" y="6383162"/>
            <a:ext cx="4212970" cy="2321070"/>
          </a:xfrm>
          <a:prstGeom prst="rect">
            <a:avLst/>
          </a:prstGeom>
          <a:effectLst/>
        </p:spPr>
      </p:pic>
      <p:sp>
        <p:nvSpPr>
          <p:cNvPr id="4" name="Подзаголовок 2"/>
          <p:cNvSpPr txBox="1"/>
          <p:nvPr/>
        </p:nvSpPr>
        <p:spPr>
          <a:xfrm>
            <a:off x="3326954" y="3843570"/>
            <a:ext cx="5538093" cy="101104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2000" b="0" i="0" u="none" strike="noStrike">
                <a:effectLst/>
                <a:highlight>
                  <a:srgbClr val="000000">
                    <a:alpha val="0"/>
                  </a:srgbClr>
                </a:highlight>
                <a:latin typeface="MS Gothic"/>
                <a:ea typeface="MS Gothic"/>
                <a:cs typeface="DIN Pro Cond Medium"/>
              </a:rPr>
              <a:t>コンサルティング・グループ「ポリログ」</a:t>
            </a:r>
          </a:p>
          <a:p>
            <a:pPr rtl="0">
              <a:lnSpc>
                <a:spcPct val="100000"/>
              </a:lnSpc>
              <a:spcBef>
                <a:spcPct val="0"/>
              </a:spcBef>
            </a:pPr>
            <a:r>
              <a:rPr lang="ja-JP" sz="2000" b="0" i="0" u="none" strike="noStrike">
                <a:effectLst/>
                <a:highlight>
                  <a:srgbClr val="000000">
                    <a:alpha val="0"/>
                  </a:srgbClr>
                </a:highlight>
                <a:latin typeface="MS Gothic"/>
                <a:ea typeface="MS Gothic"/>
                <a:cs typeface="DIN Pro Cond Medium"/>
              </a:rPr>
              <a:t>総合エージェント</a:t>
            </a:r>
          </a:p>
        </p:txBody>
      </p:sp>
      <p:sp>
        <p:nvSpPr>
          <p:cNvPr id="6" name="Подзаголовок 2"/>
          <p:cNvSpPr txBox="1"/>
          <p:nvPr/>
        </p:nvSpPr>
        <p:spPr>
          <a:xfrm>
            <a:off x="3326954" y="5127104"/>
            <a:ext cx="5538093" cy="44898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2000" b="1" i="0" u="none" strike="noStrike">
                <a:effectLst/>
                <a:highlight>
                  <a:srgbClr val="000000">
                    <a:alpha val="0"/>
                  </a:srgbClr>
                </a:highlight>
                <a:latin typeface="MS Gothic"/>
                <a:ea typeface="MS Gothic"/>
                <a:cs typeface="DIN Pro Cond Light"/>
              </a:rPr>
              <a:t>2000年より</a:t>
            </a: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95" y="1828363"/>
            <a:ext cx="4630610" cy="763558"/>
          </a:xfrm>
          <a:prstGeom prst="rect">
            <a:avLst/>
          </a:prstGeom>
          <a:effectLst/>
        </p:spPr>
      </p:pic>
      <p:sp>
        <p:nvSpPr>
          <p:cNvPr id="7" name="Подзаголовок 2">
            <a:extLst>
              <a:ext uri="{FF2B5EF4-FFF2-40B4-BE49-F238E27FC236}">
                <a16:creationId xmlns:a16="http://schemas.microsoft.com/office/drawing/2014/main" id="{6A0F523D-4AA7-CB4C-B83E-9125132C6BFF}"/>
              </a:ext>
            </a:extLst>
          </p:cNvPr>
          <p:cNvSpPr txBox="1">
            <a:spLocks/>
          </p:cNvSpPr>
          <p:nvPr/>
        </p:nvSpPr>
        <p:spPr>
          <a:xfrm>
            <a:off x="2991534" y="2832527"/>
            <a:ext cx="6208932" cy="1011043"/>
          </a:xfrm>
          <a:prstGeom prst="rect">
            <a:avLst/>
          </a:prstGeom>
          <a:noFill/>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0"/>
              </a:spcBef>
            </a:pPr>
            <a:r>
              <a:rPr lang="ja-JP" altLang="en-US" sz="2800" spc="30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Light" panose="020B0506020101010102" pitchFamily="34" charset="-52"/>
              </a:rPr>
              <a:t>「関心」と「敬意」を創造します</a:t>
            </a:r>
          </a:p>
        </p:txBody>
      </p:sp>
    </p:spTree>
    <p:extLst>
      <p:ext uri="{BB962C8B-B14F-4D97-AF65-F5344CB8AC3E}">
        <p14:creationId xmlns:p14="http://schemas.microsoft.com/office/powerpoint/2010/main" val="161302397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rcRect l="25888" r="22818"/>
          <a:stretch>
            <a:fillRect/>
          </a:stretch>
        </p:blipFill>
        <p:spPr>
          <a:xfrm>
            <a:off x="6949440" y="0"/>
            <a:ext cx="5275812" cy="6858000"/>
          </a:xfrm>
          <a:prstGeom prst="rect">
            <a:avLst/>
          </a:prstGeom>
          <a:effectLst/>
        </p:spPr>
      </p:pic>
      <p:pic>
        <p:nvPicPr>
          <p:cNvPr id="30" name="Рисунок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6" name="Подзаголовок 2">
            <a:extLst>
              <a:ext uri="{FF2B5EF4-FFF2-40B4-BE49-F238E27FC236}">
                <a16:creationId xmlns:a16="http://schemas.microsoft.com/office/drawing/2014/main" id="{92329537-623C-384A-A861-2DEBDFA791B9}"/>
              </a:ext>
            </a:extLst>
          </p:cNvPr>
          <p:cNvSpPr txBox="1">
            <a:spLocks/>
          </p:cNvSpPr>
          <p:nvPr/>
        </p:nvSpPr>
        <p:spPr>
          <a:xfrm>
            <a:off x="1258719" y="2948931"/>
            <a:ext cx="4961973" cy="960136"/>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国家機関、</a:t>
            </a:r>
            <a:b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b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国営企業と公共機関</a:t>
            </a:r>
          </a:p>
        </p:txBody>
      </p:sp>
    </p:spTree>
    <p:extLst>
      <p:ext uri="{BB962C8B-B14F-4D97-AF65-F5344CB8AC3E}">
        <p14:creationId xmlns:p14="http://schemas.microsoft.com/office/powerpoint/2010/main" val="80257931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6" name="Picture 3" descr="Z:\00_ПРОЕКТЫ_2013\02_PR А_Ванторина\00_Архив\Ванторина_День города 2015\13_фотографы\Лучшие фотографии\_VOV8046.JPG"/>
          <p:cNvPicPr>
            <a:picLocks noChangeAspect="1" noChangeArrowheads="1"/>
          </p:cNvPicPr>
          <p:nvPr/>
        </p:nvPicPr>
        <p:blipFill>
          <a:blip r:embed="rId2">
            <a:extLst>
              <a:ext uri="{28A0092B-C50C-407E-A947-70E740481C1C}">
                <a14:useLocalDpi xmlns:a14="http://schemas.microsoft.com/office/drawing/2010/main" val="0"/>
              </a:ext>
            </a:extLst>
          </a:blip>
          <a:srcRect t="1172" b="6250"/>
          <a:stretch>
            <a:fillRect/>
          </a:stretch>
        </p:blipFill>
        <p:spPr>
          <a:xfrm>
            <a:off x="7433200" y="0"/>
            <a:ext cx="5825599" cy="3640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11</a:t>
            </a:r>
          </a:p>
        </p:txBody>
      </p:sp>
      <p:sp>
        <p:nvSpPr>
          <p:cNvPr id="21" name="Подзаголовок 2"/>
          <p:cNvSpPr txBox="1"/>
          <p:nvPr/>
        </p:nvSpPr>
        <p:spPr>
          <a:xfrm>
            <a:off x="1618004" y="2172223"/>
            <a:ext cx="3990318" cy="96455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文化庁の、フェスティバル主催者としての立場を明確にする</a:t>
            </a:r>
          </a:p>
          <a:p>
            <a:pPr algn="just">
              <a:lnSpc>
                <a:spcPct val="100000"/>
              </a:lnSpc>
              <a:spcBef>
                <a:spcPct val="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プレスセンター運営、全ステージの出し物のプログラム作成と市民への情報発信</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618003" y="4537524"/>
            <a:ext cx="3807437"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2015年は3700回以上、2016年は6000回以上マスコミに取り上げられました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2018年は9月1日から10日までの期間で600回以上です</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モスクワ州政府公式サイト「mos.ru 」のアクセス率は40％上昇しました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テレビでは100本以上の番組で取り上げられました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文化活動家らのインタビューは20を越えました</a:t>
            </a:r>
          </a:p>
        </p:txBody>
      </p:sp>
      <p:sp>
        <p:nvSpPr>
          <p:cNvPr id="29" name="Подзаголовок 2"/>
          <p:cNvSpPr txBox="1"/>
          <p:nvPr/>
        </p:nvSpPr>
        <p:spPr>
          <a:xfrm>
            <a:off x="1618003" y="3966593"/>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4622622"/>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458414"/>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122705"/>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23" name="Рисунок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999395"/>
            <a:ext cx="87794" cy="120889"/>
          </a:xfrm>
          <a:prstGeom prst="rect">
            <a:avLst/>
          </a:prstGeom>
          <a:effectLst/>
        </p:spPr>
      </p:pic>
      <p:pic>
        <p:nvPicPr>
          <p:cNvPr id="27" name="Объект 1"/>
          <p:cNvPicPr>
            <a:picLocks noGrp="1" noChangeAspect="1"/>
          </p:cNvPicPr>
          <p:nvPr>
            <p:ph sz="quarter" idx="4294967295"/>
          </p:nvPr>
        </p:nvPicPr>
        <p:blipFill>
          <a:blip r:embed="rId6">
            <a:extLst>
              <a:ext uri="{28A0092B-C50C-407E-A947-70E740481C1C}">
                <a14:useLocalDpi xmlns:a14="http://schemas.microsoft.com/office/drawing/2010/main" val="0"/>
              </a:ext>
            </a:extLst>
          </a:blip>
          <a:srcRect l="6661" r="9826"/>
          <a:stretch>
            <a:fillRect/>
          </a:stretch>
        </p:blipFill>
        <p:spPr>
          <a:xfrm>
            <a:off x="5998029" y="1117841"/>
            <a:ext cx="2683072" cy="2141856"/>
          </a:xfrm>
          <a:prstGeom prst="rect">
            <a:avLst/>
          </a:prstGeom>
          <a:ln w="57150">
            <a:solidFill>
              <a:schemeClr val="bg1"/>
            </a:solidFill>
          </a:ln>
          <a:effectLst/>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178" y="6335105"/>
            <a:ext cx="87794" cy="120889"/>
          </a:xfrm>
          <a:prstGeom prst="rect">
            <a:avLst/>
          </a:prstGeom>
          <a:effectLst/>
        </p:spPr>
      </p:pic>
      <p:sp>
        <p:nvSpPr>
          <p:cNvPr id="24" name="Подзаголовок 2">
            <a:extLst>
              <a:ext uri="{FF2B5EF4-FFF2-40B4-BE49-F238E27FC236}">
                <a16:creationId xmlns:a16="http://schemas.microsoft.com/office/drawing/2014/main" id="{FC85935E-60F6-444F-93D7-A07AF030289E}"/>
              </a:ext>
            </a:extLst>
          </p:cNvPr>
          <p:cNvSpPr txBox="1">
            <a:spLocks/>
          </p:cNvSpPr>
          <p:nvPr/>
        </p:nvSpPr>
        <p:spPr>
          <a:xfrm>
            <a:off x="1660501" y="752952"/>
            <a:ext cx="4337527"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モスクワの</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年も同様）</a:t>
            </a:r>
          </a:p>
        </p:txBody>
      </p:sp>
      <p:sp>
        <p:nvSpPr>
          <p:cNvPr id="33" name="Подзаголовок 2">
            <a:extLst>
              <a:ext uri="{FF2B5EF4-FFF2-40B4-BE49-F238E27FC236}">
                <a16:creationId xmlns:a16="http://schemas.microsoft.com/office/drawing/2014/main" id="{FC02E530-9C62-1A4B-842E-0D1DC6FF5D42}"/>
              </a:ext>
            </a:extLst>
          </p:cNvPr>
          <p:cNvSpPr txBox="1"/>
          <p:nvPr/>
        </p:nvSpPr>
        <p:spPr>
          <a:xfrm>
            <a:off x="2121856" y="-1028307"/>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endPar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endParaRPr>
          </a:p>
        </p:txBody>
      </p:sp>
    </p:spTree>
    <p:extLst>
      <p:ext uri="{BB962C8B-B14F-4D97-AF65-F5344CB8AC3E}">
        <p14:creationId xmlns:p14="http://schemas.microsoft.com/office/powerpoint/2010/main" val="5145782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7" name="Объект 2"/>
          <p:cNvPicPr>
            <a:picLocks noGrp="1" noChangeAspect="1"/>
          </p:cNvPicPr>
          <p:nvPr>
            <p:ph sz="half" idx="4294967295"/>
          </p:nvPr>
        </p:nvPicPr>
        <p:blipFill>
          <a:blip r:embed="rId2">
            <a:extLst>
              <a:ext uri="{28A0092B-C50C-407E-A947-70E740481C1C}">
                <a14:useLocalDpi xmlns:a14="http://schemas.microsoft.com/office/drawing/2010/main" val="0"/>
              </a:ext>
            </a:extLst>
          </a:blip>
          <a:srcRect l="11433" r="2390"/>
          <a:stretch>
            <a:fillRect/>
          </a:stretch>
        </p:blipFill>
        <p:spPr>
          <a:xfrm>
            <a:off x="7433201" y="-13577"/>
            <a:ext cx="4758799"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12</a:t>
            </a:r>
          </a:p>
        </p:txBody>
      </p:sp>
      <p:sp>
        <p:nvSpPr>
          <p:cNvPr id="21" name="Подзаголовок 2"/>
          <p:cNvSpPr txBox="1"/>
          <p:nvPr/>
        </p:nvSpPr>
        <p:spPr>
          <a:xfrm>
            <a:off x="1697909" y="2267963"/>
            <a:ext cx="2959434"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モスクワにおける勝利記念日をPRサポート</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618003" y="4537524"/>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勝利記念日のイベントに訪れた人数は700万人を越えました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マスコミに取り上げられた数は600以上</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正式なジャーナリストだけで433人</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ラジオやネット上でイベント広告が流されました</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4622622"/>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551719"/>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178688"/>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5" name="Объект 8"/>
          <p:cNvSpPr>
            <a:spLocks noGrp="1"/>
          </p:cNvSpPr>
          <p:nvPr>
            <p:ph sz="quarter" idx="4294967295"/>
          </p:nvPr>
        </p:nvSpPr>
        <p:spPr>
          <a:xfrm>
            <a:off x="5965777" y="1117841"/>
            <a:ext cx="2715324" cy="2141856"/>
          </a:xfrm>
          <a:prstGeom prst="rect">
            <a:avLst/>
          </a:prstGeom>
          <a:solidFill>
            <a:srgbClr val="FFFF00"/>
          </a:solidFill>
          <a:ln>
            <a:solidFill>
              <a:schemeClr val="bg1"/>
            </a:solidFill>
          </a:ln>
          <a:effectLst/>
        </p:spPr>
        <p:txBody>
          <a:bodyPr/>
          <a:lstStyle/>
          <a:p>
            <a:pPr marL="0" indent="0">
              <a:buNone/>
            </a:pPr>
            <a:endParaRPr lang="ru-RU">
              <a:effectLst/>
            </a:endParaRPr>
          </a:p>
        </p:txBody>
      </p:sp>
      <p:pic>
        <p:nvPicPr>
          <p:cNvPr id="23" name="Рисунок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924751"/>
            <a:ext cx="87794" cy="120889"/>
          </a:xfrm>
          <a:prstGeom prst="rect">
            <a:avLst/>
          </a:prstGeom>
          <a:effectLst/>
        </p:spPr>
      </p:pic>
      <p:pic>
        <p:nvPicPr>
          <p:cNvPr id="26" name="Рисунок 25"/>
          <p:cNvPicPr>
            <a:picLocks noChangeAspect="1"/>
          </p:cNvPicPr>
          <p:nvPr/>
        </p:nvPicPr>
        <p:blipFill>
          <a:blip r:embed="rId6">
            <a:extLst>
              <a:ext uri="{28A0092B-C50C-407E-A947-70E740481C1C}">
                <a14:useLocalDpi xmlns:a14="http://schemas.microsoft.com/office/drawing/2010/main" val="0"/>
              </a:ext>
            </a:extLst>
          </a:blip>
          <a:srcRect l="7000" r="9310"/>
          <a:stretch>
            <a:fillRect/>
          </a:stretch>
        </p:blipFill>
        <p:spPr>
          <a:xfrm>
            <a:off x="5987143" y="1117841"/>
            <a:ext cx="2688772" cy="2141856"/>
          </a:xfrm>
          <a:prstGeom prst="rect">
            <a:avLst/>
          </a:prstGeom>
          <a:ln w="57150">
            <a:solidFill>
              <a:schemeClr val="bg1"/>
            </a:solidFill>
          </a:ln>
          <a:effectLst/>
        </p:spPr>
      </p:pic>
      <p:sp>
        <p:nvSpPr>
          <p:cNvPr id="33" name="Подзаголовок 2">
            <a:extLst>
              <a:ext uri="{FF2B5EF4-FFF2-40B4-BE49-F238E27FC236}">
                <a16:creationId xmlns:a16="http://schemas.microsoft.com/office/drawing/2014/main" id="{8A14B0CE-1897-0147-9313-14C5A9B9C8AB}"/>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勝利記念日</a:t>
            </a: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2015～2018</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a:t>
            </a:r>
          </a:p>
        </p:txBody>
      </p:sp>
      <p:sp>
        <p:nvSpPr>
          <p:cNvPr id="34" name="Подзаголовок 2">
            <a:extLst>
              <a:ext uri="{FF2B5EF4-FFF2-40B4-BE49-F238E27FC236}">
                <a16:creationId xmlns:a16="http://schemas.microsoft.com/office/drawing/2014/main" id="{51FFEF97-45A2-F743-BECA-33DC4CCB71E9}"/>
              </a:ext>
            </a:extLst>
          </p:cNvPr>
          <p:cNvSpPr txBox="1">
            <a:spLocks/>
          </p:cNvSpPr>
          <p:nvPr/>
        </p:nvSpPr>
        <p:spPr>
          <a:xfrm>
            <a:off x="1618003" y="3966594"/>
            <a:ext cx="4146774" cy="472574"/>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altLang="ja-JP"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年の結果：</a:t>
            </a:r>
          </a:p>
        </p:txBody>
      </p:sp>
    </p:spTree>
    <p:extLst>
      <p:ext uri="{BB962C8B-B14F-4D97-AF65-F5344CB8AC3E}">
        <p14:creationId xmlns:p14="http://schemas.microsoft.com/office/powerpoint/2010/main" val="14416638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5" name="Объект 3"/>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6069165" y="3551238"/>
            <a:ext cx="5419420" cy="3611562"/>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14</a:t>
            </a:r>
          </a:p>
        </p:txBody>
      </p:sp>
      <p:sp>
        <p:nvSpPr>
          <p:cNvPr id="21" name="Подзаголовок 2"/>
          <p:cNvSpPr txBox="1"/>
          <p:nvPr/>
        </p:nvSpPr>
        <p:spPr>
          <a:xfrm>
            <a:off x="1568812" y="2204727"/>
            <a:ext cx="3425464"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マスコミやSNSでのイベントのプロモーション</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543359" y="3494613"/>
            <a:ext cx="3214825" cy="288571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イベントには報道機関82社から526人のジャーナリストが駆けつけました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イベントに関しての投稿数は2月12〜3月19日で5000以上に上ります　</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フォーラム公式のSNSグループにアクセスしたユーザーは1万7182人でした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またSNSでフォーラムに関する投稿がシェアされた数は3万7424です</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フォーラムの中継の視聴者数は1014万2326人</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SNSにおけるフォーラムを扱ったページ及びグループの総アクセス者数は2994万9781に及びます</a:t>
            </a:r>
          </a:p>
        </p:txBody>
      </p:sp>
      <p:sp>
        <p:nvSpPr>
          <p:cNvPr id="29" name="Подзаголовок 2"/>
          <p:cNvSpPr txBox="1"/>
          <p:nvPr/>
        </p:nvSpPr>
        <p:spPr>
          <a:xfrm>
            <a:off x="1543359" y="292368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3579711"/>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4634203"/>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4106766"/>
            <a:ext cx="87794" cy="120889"/>
          </a:xfrm>
          <a:prstGeom prst="rect">
            <a:avLst/>
          </a:prstGeom>
          <a:effectLst/>
        </p:spPr>
      </p:pic>
      <p:grpSp>
        <p:nvGrpSpPr>
          <p:cNvPr id="33" name="Группа 32"/>
          <p:cNvGrpSpPr/>
          <p:nvPr/>
        </p:nvGrpSpPr>
        <p:grpSpPr>
          <a:xfrm>
            <a:off x="6884924" y="742630"/>
            <a:ext cx="4234568" cy="2989764"/>
            <a:chOff x="8195922" y="3742716"/>
            <a:chExt cx="4234568" cy="2989764"/>
          </a:xfrm>
          <a:effectLst/>
        </p:grpSpPr>
        <p:sp>
          <p:nvSpPr>
            <p:cNvPr id="34" name="Подзаголовок 2"/>
            <p:cNvSpPr txBox="1"/>
            <p:nvPr/>
          </p:nvSpPr>
          <p:spPr>
            <a:xfrm>
              <a:off x="8283716" y="4313647"/>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連邦報道機関及び地方紙との共同作業</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地方機関紙のためのプレス・ツアーを企画・運営</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VK、Odnoklassniki、Instagram、TelegramなどのSNSに公式サイトを作成・掲載</a:t>
              </a:r>
            </a:p>
          </p:txBody>
        </p:sp>
        <p:sp>
          <p:nvSpPr>
            <p:cNvPr id="35" name="Подзаголовок 2"/>
            <p:cNvSpPr txBox="1"/>
            <p:nvPr/>
          </p:nvSpPr>
          <p:spPr>
            <a:xfrm>
              <a:off x="8283716" y="3742716"/>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endParaRPr lang="ja-JP" sz="2400" b="0" i="0" u="none" strike="noStrike">
                <a:gradFill>
                  <a:tileRect/>
                </a:gradFill>
                <a:effectLst/>
                <a:highlight>
                  <a:srgbClr val="000000">
                    <a:alpha val="0"/>
                  </a:srgbClr>
                </a:highlight>
                <a:latin typeface="MS Gothic"/>
                <a:ea typeface="MS Gothic"/>
                <a:cs typeface="DIN Pro Cond Medium"/>
              </a:endParaRPr>
            </a:p>
          </p:txBody>
        </p:sp>
        <p:pic>
          <p:nvPicPr>
            <p:cNvPr id="36" name="Рисунок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08936"/>
              <a:ext cx="87794" cy="120889"/>
            </a:xfrm>
            <a:prstGeom prst="rect">
              <a:avLst/>
            </a:prstGeom>
            <a:effectLst/>
          </p:spPr>
        </p:pic>
        <p:pic>
          <p:nvPicPr>
            <p:cNvPr id="38" name="Рисунок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5347516"/>
              <a:ext cx="87794" cy="120889"/>
            </a:xfrm>
            <a:prstGeom prst="rect">
              <a:avLst/>
            </a:prstGeom>
            <a:effectLst/>
          </p:spPr>
        </p:pic>
        <p:pic>
          <p:nvPicPr>
            <p:cNvPr id="39" name="Рисунок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778572"/>
              <a:ext cx="87794" cy="120889"/>
            </a:xfrm>
            <a:prstGeom prst="rect">
              <a:avLst/>
            </a:prstGeom>
            <a:effectLst/>
          </p:spPr>
        </p:pic>
      </p:grpSp>
      <p:pic>
        <p:nvPicPr>
          <p:cNvPr id="2" name="Рисунок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5644391"/>
            <a:ext cx="87794" cy="120889"/>
          </a:xfrm>
          <a:prstGeom prst="rect">
            <a:avLst/>
          </a:prstGeom>
          <a:effectLst/>
        </p:spPr>
      </p:pic>
      <p:pic>
        <p:nvPicPr>
          <p:cNvPr id="27" name="Рисунок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5977727"/>
            <a:ext cx="87794" cy="120889"/>
          </a:xfrm>
          <a:prstGeom prst="rect">
            <a:avLst/>
          </a:prstGeom>
          <a:effectLst/>
        </p:spPr>
      </p:pic>
      <p:pic>
        <p:nvPicPr>
          <p:cNvPr id="40" name="Рисунок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451" y="5143393"/>
            <a:ext cx="87794" cy="120889"/>
          </a:xfrm>
          <a:prstGeom prst="rect">
            <a:avLst/>
          </a:prstGeom>
          <a:effectLst/>
        </p:spPr>
      </p:pic>
      <p:pic>
        <p:nvPicPr>
          <p:cNvPr id="37" name="Объект 2"/>
          <p:cNvPicPr>
            <a:picLocks noGrp="1" noChangeAspect="1"/>
          </p:cNvPicPr>
          <p:nvPr>
            <p:ph sz="quarter" idx="4294967295"/>
          </p:nvPr>
        </p:nvPicPr>
        <p:blipFill>
          <a:blip r:embed="rId6">
            <a:extLst>
              <a:ext uri="{28A0092B-C50C-407E-A947-70E740481C1C}">
                <a14:useLocalDpi xmlns:a14="http://schemas.microsoft.com/office/drawing/2010/main" val="0"/>
              </a:ext>
            </a:extLst>
          </a:blip>
          <a:stretch>
            <a:fillRect/>
          </a:stretch>
        </p:blipFill>
        <p:spPr>
          <a:xfrm>
            <a:off x="4994275" y="4487949"/>
            <a:ext cx="2098675" cy="1400002"/>
          </a:xfrm>
          <a:prstGeom prst="rect">
            <a:avLst/>
          </a:prstGeom>
          <a:ln w="57150">
            <a:solidFill>
              <a:schemeClr val="bg1"/>
            </a:solidFill>
          </a:ln>
          <a:effectLst/>
        </p:spPr>
      </p:pic>
      <p:sp>
        <p:nvSpPr>
          <p:cNvPr id="41" name="Подзаголовок 2">
            <a:extLst>
              <a:ext uri="{FF2B5EF4-FFF2-40B4-BE49-F238E27FC236}">
                <a16:creationId xmlns:a16="http://schemas.microsoft.com/office/drawing/2014/main" id="{D655AC7A-A19C-6B4C-9589-7415BBEC91F7}"/>
              </a:ext>
            </a:extLst>
          </p:cNvPr>
          <p:cNvSpPr txBox="1">
            <a:spLocks/>
          </p:cNvSpPr>
          <p:nvPr/>
        </p:nvSpPr>
        <p:spPr>
          <a:xfrm>
            <a:off x="1568812" y="609265"/>
            <a:ext cx="4776004"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フォーラム「可能性を秘めた国ロシア」</a:t>
            </a:r>
          </a:p>
          <a:p>
            <a:pPr algn="l">
              <a:lnSpc>
                <a:spcPct val="100000"/>
              </a:lnSpc>
              <a:spcBef>
                <a:spcPts val="0"/>
              </a:spcBef>
            </a:pPr>
            <a:r>
              <a:rPr lang="en-US" altLang="ja-JP" sz="16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sz="16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6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a:t>
            </a:r>
            <a:r>
              <a:rPr lang="ja-JP" altLang="en-US" sz="16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6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13〜15</a:t>
            </a:r>
            <a:r>
              <a:rPr lang="ja-JP" altLang="en-US" sz="16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6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モスクワ、全ロシア博覧センター第</a:t>
            </a:r>
            <a:r>
              <a:rPr lang="en-US" altLang="ja-JP" sz="16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75</a:t>
            </a:r>
            <a:r>
              <a:rPr lang="ja-JP" altLang="en-US" sz="16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パビリオン</a:t>
            </a:r>
          </a:p>
        </p:txBody>
      </p:sp>
    </p:spTree>
    <p:extLst>
      <p:ext uri="{BB962C8B-B14F-4D97-AF65-F5344CB8AC3E}">
        <p14:creationId xmlns:p14="http://schemas.microsoft.com/office/powerpoint/2010/main" val="274372635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51" name="Рисунок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487" y="3527542"/>
            <a:ext cx="5452887" cy="3635258"/>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15</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5" name="Группа 24"/>
          <p:cNvGrpSpPr/>
          <p:nvPr/>
        </p:nvGrpSpPr>
        <p:grpSpPr>
          <a:xfrm>
            <a:off x="1585905" y="2676941"/>
            <a:ext cx="3245402" cy="2418833"/>
            <a:chOff x="2891769" y="4528589"/>
            <a:chExt cx="3459946" cy="2418833"/>
          </a:xfrm>
          <a:effectLst/>
        </p:grpSpPr>
        <p:sp>
          <p:nvSpPr>
            <p:cNvPr id="37" name="Подзаголовок 2"/>
            <p:cNvSpPr txBox="1"/>
            <p:nvPr/>
          </p:nvSpPr>
          <p:spPr>
            <a:xfrm>
              <a:off x="2974964" y="4528589"/>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展覧会の来場者数は2万人を越えました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展覧会の総面積は8000 m2に及びます</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70の団体が出展許可の申請書を提出しました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展覧会やバザーには極東から数十組ののアーティストらが駆けつけました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ロシア社会労働大臣や5人の連邦省庁関係者らを含む1200人以上の参加者と80人の議員がビジネスプログラムに参加しました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合計でビジネス・プログラムの枠内のイベントが10個行われました</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4079" y="4611902"/>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769" y="5209337"/>
              <a:ext cx="87794" cy="120889"/>
            </a:xfrm>
            <a:prstGeom prst="rect">
              <a:avLst/>
            </a:prstGeom>
            <a:effectLst/>
          </p:spPr>
        </p:pic>
      </p:grpSp>
      <p:pic>
        <p:nvPicPr>
          <p:cNvPr id="52" name="Рисунок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pic>
        <p:nvPicPr>
          <p:cNvPr id="50" name="Рисунок 49"/>
          <p:cNvPicPr>
            <a:picLocks noChangeAspect="1"/>
          </p:cNvPicPr>
          <p:nvPr/>
        </p:nvPicPr>
        <p:blipFill>
          <a:blip r:embed="rId6">
            <a:extLst>
              <a:ext uri="{28A0092B-C50C-407E-A947-70E740481C1C}">
                <a14:useLocalDpi xmlns:a14="http://schemas.microsoft.com/office/drawing/2010/main" val="0"/>
              </a:ext>
            </a:extLst>
          </a:blip>
          <a:srcRect l="6765" r="15304"/>
          <a:stretch>
            <a:fillRect/>
          </a:stretch>
        </p:blipFill>
        <p:spPr>
          <a:xfrm>
            <a:off x="4975123" y="4245173"/>
            <a:ext cx="2152852" cy="1841658"/>
          </a:xfrm>
          <a:prstGeom prst="rect">
            <a:avLst/>
          </a:prstGeom>
          <a:ln w="57150">
            <a:solidFill>
              <a:schemeClr val="bg1"/>
            </a:solidFill>
          </a:ln>
          <a:effectLst/>
        </p:spPr>
      </p:pic>
      <p:sp>
        <p:nvSpPr>
          <p:cNvPr id="30" name="Прямоугольник 29"/>
          <p:cNvSpPr/>
          <p:nvPr/>
        </p:nvSpPr>
        <p:spPr>
          <a:xfrm>
            <a:off x="6056759" y="1228587"/>
            <a:ext cx="5458342" cy="1831271"/>
          </a:xfrm>
          <a:prstGeom prst="rect">
            <a:avLst/>
          </a:prstGeom>
          <a:effectLst/>
        </p:spPr>
        <p:txBody>
          <a:bodyPr wrap="square">
            <a:spAutoFit/>
          </a:bodyPr>
          <a:lstStyle/>
          <a:p>
            <a:pPr algn="just">
              <a:spcBef>
                <a:spcPct val="0"/>
              </a:spcBef>
              <a:spcAft>
                <a:spcPts val="600"/>
              </a:spcAft>
            </a:pPr>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極東地域のの経済的ポテンシャルを広く知ってもらうこと</a:t>
            </a:r>
          </a:p>
          <a:p>
            <a:pPr algn="just"/>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モスクワ数カ所で行われるビジネスイベントや見本市から成るコミュニケーション・プロジェクトの実行</a:t>
            </a:r>
          </a:p>
          <a:p>
            <a:pPr algn="just">
              <a:lnSpc>
                <a:spcPct val="100000"/>
              </a:lnSpc>
              <a:spcBef>
                <a:spcPct val="0"/>
              </a:spcBef>
            </a:pPr>
            <a:endParaRPr lang="ru-RU" dirty="0">
              <a:effectLst/>
              <a:latin typeface="DIN Pro Cond" panose="020B0506020101010102" pitchFamily="34" charset="-52"/>
              <a:cs typeface="DIN Pro Cond" panose="020B0506020101010102" pitchFamily="34" charset="-52"/>
            </a:endParaRPr>
          </a:p>
        </p:txBody>
      </p:sp>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072" y="3723638"/>
            <a:ext cx="87794" cy="120889"/>
          </a:xfrm>
          <a:prstGeom prst="rect">
            <a:avLst/>
          </a:prstGeom>
          <a:effectLst/>
        </p:spPr>
      </p:pic>
      <p:sp>
        <p:nvSpPr>
          <p:cNvPr id="2" name="Прямоугольник 1"/>
          <p:cNvSpPr/>
          <p:nvPr/>
        </p:nvSpPr>
        <p:spPr>
          <a:xfrm>
            <a:off x="1702609" y="2059699"/>
            <a:ext cx="1107996" cy="461665"/>
          </a:xfrm>
          <a:prstGeom prst="rect">
            <a:avLst/>
          </a:prstGeom>
          <a:effectLst/>
        </p:spPr>
        <p:txBody>
          <a:bodyPr wrap="none">
            <a:spAutoFit/>
          </a:bodyPr>
          <a:lstStyle/>
          <a:p>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8" name="Рисунок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2628" y="4296444"/>
            <a:ext cx="87794" cy="120889"/>
          </a:xfrm>
          <a:prstGeom prst="rect">
            <a:avLst/>
          </a:prstGeom>
          <a:effectLst/>
        </p:spPr>
      </p:pic>
      <p:pic>
        <p:nvPicPr>
          <p:cNvPr id="45" name="Рисунок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6147" y="5085483"/>
            <a:ext cx="87794" cy="120889"/>
          </a:xfrm>
          <a:prstGeom prst="rect">
            <a:avLst/>
          </a:prstGeom>
          <a:effectLst/>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5635" y="6124566"/>
            <a:ext cx="87794" cy="120889"/>
          </a:xfrm>
          <a:prstGeom prst="rect">
            <a:avLst/>
          </a:prstGeom>
          <a:effectLst/>
        </p:spPr>
      </p:pic>
      <p:sp>
        <p:nvSpPr>
          <p:cNvPr id="18" name="Подзаголовок 2">
            <a:extLst>
              <a:ext uri="{FF2B5EF4-FFF2-40B4-BE49-F238E27FC236}">
                <a16:creationId xmlns:a16="http://schemas.microsoft.com/office/drawing/2014/main" id="{977DC392-E53B-C94B-BBE0-55E5BA527B18}"/>
              </a:ext>
            </a:extLst>
          </p:cNvPr>
          <p:cNvSpPr txBox="1">
            <a:spLocks/>
          </p:cNvSpPr>
          <p:nvPr/>
        </p:nvSpPr>
        <p:spPr>
          <a:xfrm>
            <a:off x="1702609" y="69801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極東の日</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12</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14〜16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モスクワ、エキスポセンター</a:t>
            </a:r>
          </a:p>
        </p:txBody>
      </p:sp>
      <p:sp>
        <p:nvSpPr>
          <p:cNvPr id="22" name="Подзаголовок 2">
            <a:extLst>
              <a:ext uri="{FF2B5EF4-FFF2-40B4-BE49-F238E27FC236}">
                <a16:creationId xmlns:a16="http://schemas.microsoft.com/office/drawing/2014/main" id="{CEFE5455-923A-374F-A34F-A21120A32CEF}"/>
              </a:ext>
            </a:extLst>
          </p:cNvPr>
          <p:cNvSpPr txBox="1"/>
          <p:nvPr/>
        </p:nvSpPr>
        <p:spPr>
          <a:xfrm>
            <a:off x="3428142" y="-1198978"/>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endPar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endParaRPr>
          </a:p>
        </p:txBody>
      </p:sp>
    </p:spTree>
    <p:extLst>
      <p:ext uri="{BB962C8B-B14F-4D97-AF65-F5344CB8AC3E}">
        <p14:creationId xmlns:p14="http://schemas.microsoft.com/office/powerpoint/2010/main" val="17553316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260292" y="449097"/>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16</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64402"/>
            <a:ext cx="730014" cy="120794"/>
          </a:xfrm>
          <a:prstGeom prst="rect">
            <a:avLst/>
          </a:prstGeom>
          <a:effectLst/>
        </p:spPr>
      </p:pic>
      <p:pic>
        <p:nvPicPr>
          <p:cNvPr id="23" name="Рисунок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09" y="4965521"/>
            <a:ext cx="87794" cy="120889"/>
          </a:xfrm>
          <a:prstGeom prst="rect">
            <a:avLst/>
          </a:prstGeom>
          <a:effectLst/>
        </p:spPr>
      </p:pic>
      <p:sp>
        <p:nvSpPr>
          <p:cNvPr id="27" name="Подзаголовок 2"/>
          <p:cNvSpPr txBox="1"/>
          <p:nvPr/>
        </p:nvSpPr>
        <p:spPr>
          <a:xfrm>
            <a:off x="1618003" y="2500659"/>
            <a:ext cx="3775091"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ユーラシア関税同盟諸国間の産業協力の発展</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フォーラムの企画・運営とインフォメーション・サポート</a:t>
            </a:r>
            <a:endParaRPr lang="ja-JP" sz="1800" b="0" i="0" u="none" strike="noStrike">
              <a:effectLst/>
              <a:highlight>
                <a:srgbClr val="000000">
                  <a:alpha val="0"/>
                </a:srgbClr>
              </a:highlight>
              <a:latin typeface="MS Gothic"/>
              <a:ea typeface="MS Gothic"/>
              <a:cs typeface="DIN Pro Cond"/>
            </a:endParaRPr>
          </a:p>
        </p:txBody>
      </p:sp>
      <p:pic>
        <p:nvPicPr>
          <p:cNvPr id="26" name="Рисунок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09" y="5328030"/>
            <a:ext cx="87794" cy="120889"/>
          </a:xfrm>
          <a:prstGeom prst="rect">
            <a:avLst/>
          </a:prstGeom>
          <a:effectLst/>
        </p:spPr>
      </p:pic>
      <p:sp>
        <p:nvSpPr>
          <p:cNvPr id="33" name="Подзаголовок 2"/>
          <p:cNvSpPr txBox="1"/>
          <p:nvPr/>
        </p:nvSpPr>
        <p:spPr>
          <a:xfrm>
            <a:off x="1618003" y="4517914"/>
            <a:ext cx="4093049"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フォーラムには46ヶ国から2123人が参加しました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463人の議員：各分野の専門家と政治家</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円卓会議が６回行われました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フォーラムの枠組みで新しい形式のイベントが行われました：「サブコントラクト取引所」と「プロフェッショナル・フェスティバル”WorldSkills”」</a:t>
            </a:r>
          </a:p>
        </p:txBody>
      </p:sp>
      <p:sp>
        <p:nvSpPr>
          <p:cNvPr id="36" name="Подзаголовок 2"/>
          <p:cNvSpPr txBox="1"/>
          <p:nvPr/>
        </p:nvSpPr>
        <p:spPr>
          <a:xfrm>
            <a:off x="1618003" y="3946983"/>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8" name="Рисунок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09" y="4603012"/>
            <a:ext cx="87794" cy="120889"/>
          </a:xfrm>
          <a:prstGeom prst="rect">
            <a:avLst/>
          </a:prstGeom>
          <a:effectLst/>
        </p:spPr>
      </p:pic>
      <p:grpSp>
        <p:nvGrpSpPr>
          <p:cNvPr id="16" name="Группа 15"/>
          <p:cNvGrpSpPr/>
          <p:nvPr/>
        </p:nvGrpSpPr>
        <p:grpSpPr>
          <a:xfrm>
            <a:off x="7039537" y="4508949"/>
            <a:ext cx="3464545" cy="2418833"/>
            <a:chOff x="8195922" y="1323883"/>
            <a:chExt cx="3464545" cy="2418833"/>
          </a:xfrm>
          <a:effectLst/>
        </p:grpSpPr>
        <p:sp>
          <p:nvSpPr>
            <p:cNvPr id="17"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ユーラシア関税同盟諸国のビジネス出版及び31の分野別専門誌を含む23のインフォメーション・パートナー　</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マスコミによる投稿は1800以上</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会議は400回以上行われ、15の協定が結ばれました</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pic>
          <p:nvPicPr>
            <p:cNvPr id="18" name="Рисунок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pic>
        <p:nvPicPr>
          <p:cNvPr id="21" name="Рисунок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537" y="5389762"/>
            <a:ext cx="87794" cy="120889"/>
          </a:xfrm>
          <a:prstGeom prst="rect">
            <a:avLst/>
          </a:prstGeom>
          <a:effectLst/>
        </p:spPr>
      </p:pic>
      <p:pic>
        <p:nvPicPr>
          <p:cNvPr id="22" name="Рисунок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537" y="5764652"/>
            <a:ext cx="87794" cy="120889"/>
          </a:xfrm>
          <a:prstGeom prst="rect">
            <a:avLst/>
          </a:prstGeom>
          <a:effectLst/>
        </p:spPr>
      </p:pic>
      <p:pic>
        <p:nvPicPr>
          <p:cNvPr id="24" name="Рисунок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209" y="5690539"/>
            <a:ext cx="87794" cy="120889"/>
          </a:xfrm>
          <a:prstGeom prst="rect">
            <a:avLst/>
          </a:prstGeom>
          <a:effectLst/>
        </p:spPr>
      </p:pic>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836" y="0"/>
            <a:ext cx="5367338" cy="3578225"/>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40956"/>
            <a:ext cx="1313432" cy="1313432"/>
          </a:xfrm>
          <a:prstGeom prst="rect">
            <a:avLst/>
          </a:prstGeom>
          <a:effectLst/>
        </p:spPr>
      </p:pic>
      <p:pic>
        <p:nvPicPr>
          <p:cNvPr id="4" name="Рисунок 3"/>
          <p:cNvPicPr>
            <a:picLocks noChangeAspect="1"/>
          </p:cNvPicPr>
          <p:nvPr/>
        </p:nvPicPr>
        <p:blipFill>
          <a:blip r:embed="rId6">
            <a:extLst>
              <a:ext uri="{28A0092B-C50C-407E-A947-70E740481C1C}">
                <a14:useLocalDpi xmlns:a14="http://schemas.microsoft.com/office/drawing/2010/main" val="0"/>
              </a:ext>
            </a:extLst>
          </a:blip>
          <a:srcRect l="-2127" t="468" r="17028" b="3708"/>
          <a:stretch>
            <a:fillRect/>
          </a:stretch>
        </p:blipFill>
        <p:spPr>
          <a:xfrm>
            <a:off x="5780314" y="1045743"/>
            <a:ext cx="2973201" cy="2230857"/>
          </a:xfrm>
          <a:prstGeom prst="rect">
            <a:avLst/>
          </a:prstGeom>
          <a:ln w="57150">
            <a:solidFill>
              <a:schemeClr val="bg1"/>
            </a:solidFill>
          </a:ln>
          <a:effectLst/>
        </p:spPr>
      </p:pic>
      <p:sp>
        <p:nvSpPr>
          <p:cNvPr id="29" name="Подзаголовок 2">
            <a:extLst>
              <a:ext uri="{FF2B5EF4-FFF2-40B4-BE49-F238E27FC236}">
                <a16:creationId xmlns:a16="http://schemas.microsoft.com/office/drawing/2014/main" id="{27DA9E3E-8007-4343-9209-15AAD1503DDD}"/>
              </a:ext>
            </a:extLst>
          </p:cNvPr>
          <p:cNvSpPr txBox="1">
            <a:spLocks/>
          </p:cNvSpPr>
          <p:nvPr/>
        </p:nvSpPr>
        <p:spPr>
          <a:xfrm>
            <a:off x="1618003" y="693437"/>
            <a:ext cx="4305277"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第二回国際博覧フォーラム「ユーラシア週間」</a:t>
            </a:r>
            <a:endParaRPr lang="ru-RU"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24〜26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エクスポ、アスタナ（カザフスタン）</a:t>
            </a:r>
          </a:p>
        </p:txBody>
      </p:sp>
    </p:spTree>
    <p:extLst>
      <p:ext uri="{BB962C8B-B14F-4D97-AF65-F5344CB8AC3E}">
        <p14:creationId xmlns:p14="http://schemas.microsoft.com/office/powerpoint/2010/main" val="411210039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 name="Объект 1"/>
          <p:cNvPicPr>
            <a:picLocks noGrp="1" noChangeAspect="1"/>
          </p:cNvPicPr>
          <p:nvPr>
            <p:ph sz="half" idx="4294967295"/>
          </p:nvPr>
        </p:nvPicPr>
        <p:blipFill>
          <a:blip r:embed="rId2"/>
          <a:stretch>
            <a:fillRect/>
          </a:stretch>
        </p:blipFill>
        <p:spPr>
          <a:xfrm>
            <a:off x="7766319" y="-103188"/>
            <a:ext cx="5516024" cy="3681413"/>
          </a:xfrm>
          <a:prstGeom prst="rect">
            <a:avLst/>
          </a:prstGeom>
          <a:effectLst/>
        </p:spPr>
      </p:pic>
      <p:sp>
        <p:nvSpPr>
          <p:cNvPr id="15" name="Подзаголовок 2"/>
          <p:cNvSpPr txBox="1"/>
          <p:nvPr/>
        </p:nvSpPr>
        <p:spPr>
          <a:xfrm>
            <a:off x="260292" y="449097"/>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17</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64402"/>
            <a:ext cx="730014" cy="120794"/>
          </a:xfrm>
          <a:prstGeom prst="rect">
            <a:avLst/>
          </a:prstGeom>
          <a:effectLst/>
        </p:spPr>
      </p:pic>
      <p:pic>
        <p:nvPicPr>
          <p:cNvPr id="39" name="Рисунок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11371569" y="2640956"/>
            <a:ext cx="1313432" cy="1313432"/>
          </a:xfrm>
          <a:prstGeom prst="rect">
            <a:avLst/>
          </a:prstGeom>
          <a:effectLst/>
        </p:spPr>
      </p:pic>
      <p:pic>
        <p:nvPicPr>
          <p:cNvPr id="23" name="Рисунок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209" y="5164978"/>
            <a:ext cx="87794" cy="120889"/>
          </a:xfrm>
          <a:prstGeom prst="rect">
            <a:avLst/>
          </a:prstGeom>
          <a:effectLst/>
        </p:spPr>
      </p:pic>
      <p:pic>
        <p:nvPicPr>
          <p:cNvPr id="26" name="Рисунок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209" y="5754391"/>
            <a:ext cx="87794" cy="120889"/>
          </a:xfrm>
          <a:prstGeom prst="rect">
            <a:avLst/>
          </a:prstGeom>
          <a:effectLst/>
        </p:spPr>
      </p:pic>
      <p:grpSp>
        <p:nvGrpSpPr>
          <p:cNvPr id="32" name="Группа 31"/>
          <p:cNvGrpSpPr/>
          <p:nvPr/>
        </p:nvGrpSpPr>
        <p:grpSpPr>
          <a:xfrm>
            <a:off x="1530209" y="3938018"/>
            <a:ext cx="4234568" cy="2989764"/>
            <a:chOff x="8195922" y="752952"/>
            <a:chExt cx="4234568" cy="2989764"/>
          </a:xfrm>
          <a:effectLst/>
        </p:grpSpPr>
        <p:sp>
          <p:nvSpPr>
            <p:cNvPr id="33"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国内47地域及び海外12ヶ国から1400名以上の代表が参加しました</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会議は9回開かれ、93名の議長が出席し、２つの会議場が設けられました</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報道機関44社から84名の記者が正式に参加しました</a:t>
              </a:r>
            </a:p>
          </p:txBody>
        </p:sp>
        <p:sp>
          <p:nvSpPr>
            <p:cNvPr id="36"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8" name="Рисунок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grpSp>
        <p:nvGrpSpPr>
          <p:cNvPr id="16" name="Группа 15"/>
          <p:cNvGrpSpPr/>
          <p:nvPr/>
        </p:nvGrpSpPr>
        <p:grpSpPr>
          <a:xfrm>
            <a:off x="7039537" y="4508949"/>
            <a:ext cx="3464545" cy="2418833"/>
            <a:chOff x="8195922" y="1323883"/>
            <a:chExt cx="3464545" cy="2418833"/>
          </a:xfrm>
          <a:effectLst/>
        </p:grpSpPr>
        <p:sp>
          <p:nvSpPr>
            <p:cNvPr id="17"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海外パートナー6社を含む25のインフォメーション・パートナー</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ロシア国内外のマスコミにより1959回報道で取り上げられました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会談は200回行われ、9つの協定が結ばれました</a:t>
              </a:r>
            </a:p>
          </p:txBody>
        </p:sp>
        <p:pic>
          <p:nvPicPr>
            <p:cNvPr id="18" name="Рисунок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pic>
        <p:nvPicPr>
          <p:cNvPr id="21" name="Рисунок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537" y="5164977"/>
            <a:ext cx="87794" cy="120889"/>
          </a:xfrm>
          <a:prstGeom prst="rect">
            <a:avLst/>
          </a:prstGeom>
          <a:effectLst/>
        </p:spPr>
      </p:pic>
      <p:pic>
        <p:nvPicPr>
          <p:cNvPr id="22" name="Рисунок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9537" y="5767361"/>
            <a:ext cx="87794" cy="120889"/>
          </a:xfrm>
          <a:prstGeom prst="rect">
            <a:avLst/>
          </a:prstGeom>
          <a:effectLst/>
        </p:spPr>
      </p:pic>
      <p:pic>
        <p:nvPicPr>
          <p:cNvPr id="30" name="Объект 1"/>
          <p:cNvPicPr>
            <a:picLocks noGrp="1" noChangeAspect="1"/>
          </p:cNvPicPr>
          <p:nvPr>
            <p:ph sz="quarter" idx="4294967295"/>
          </p:nvPr>
        </p:nvPicPr>
        <p:blipFill>
          <a:blip r:embed="rId6">
            <a:extLst>
              <a:ext uri="{28A0092B-C50C-407E-A947-70E740481C1C}">
                <a14:useLocalDpi xmlns:a14="http://schemas.microsoft.com/office/drawing/2010/main" val="0"/>
              </a:ext>
            </a:extLst>
          </a:blip>
          <a:srcRect r="14690"/>
          <a:stretch>
            <a:fillRect/>
          </a:stretch>
        </p:blipFill>
        <p:spPr>
          <a:xfrm>
            <a:off x="5965777" y="1101518"/>
            <a:ext cx="2721023" cy="2126382"/>
          </a:xfrm>
          <a:prstGeom prst="rect">
            <a:avLst/>
          </a:prstGeom>
          <a:ln w="57150">
            <a:solidFill>
              <a:schemeClr val="bg1"/>
            </a:solidFill>
          </a:ln>
          <a:effectLst/>
        </p:spPr>
      </p:pic>
      <p:sp>
        <p:nvSpPr>
          <p:cNvPr id="3" name="Прямоугольник 2"/>
          <p:cNvSpPr/>
          <p:nvPr/>
        </p:nvSpPr>
        <p:spPr>
          <a:xfrm>
            <a:off x="1603292" y="2406981"/>
            <a:ext cx="4092323" cy="1261884"/>
          </a:xfrm>
          <a:prstGeom prst="rect">
            <a:avLst/>
          </a:prstGeom>
          <a:effectLst/>
        </p:spPr>
        <p:txBody>
          <a:bodyPr wrap="square">
            <a:spAutoFit/>
          </a:bodyPr>
          <a:lstStyle/>
          <a:p>
            <a:pPr algn="just">
              <a:spcBef>
                <a:spcPct val="0"/>
              </a:spcBef>
            </a:pPr>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上海協力機構及びBRICS諸国代表者のイノベーション技術・情報交換の場を設ける</a:t>
            </a:r>
          </a:p>
          <a:p>
            <a:pPr algn="just">
              <a:spcBef>
                <a:spcPct val="0"/>
              </a:spcBef>
            </a:pPr>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フォーラムの企画・運営とインフォメーション・サポート</a:t>
            </a:r>
          </a:p>
        </p:txBody>
      </p:sp>
      <p:sp>
        <p:nvSpPr>
          <p:cNvPr id="24" name="Подзаголовок 2">
            <a:extLst>
              <a:ext uri="{FF2B5EF4-FFF2-40B4-BE49-F238E27FC236}">
                <a16:creationId xmlns:a16="http://schemas.microsoft.com/office/drawing/2014/main" id="{B8CF959E-49D3-1541-872C-9A75E00EDED8}"/>
              </a:ext>
            </a:extLst>
          </p:cNvPr>
          <p:cNvSpPr txBox="1">
            <a:spLocks/>
          </p:cNvSpPr>
          <p:nvPr/>
        </p:nvSpPr>
        <p:spPr>
          <a:xfrm>
            <a:off x="1605336" y="342605"/>
            <a:ext cx="4431649"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第</a:t>
            </a:r>
            <a: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回「上海協力機構及び</a:t>
            </a: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BRICS</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諸国における小規模ビジネス」フォーラム</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ウファ、バシコルトスタン共和国</a:t>
            </a:r>
          </a:p>
        </p:txBody>
      </p:sp>
      <p:sp>
        <p:nvSpPr>
          <p:cNvPr id="27" name="Подзаголовок 2">
            <a:extLst>
              <a:ext uri="{FF2B5EF4-FFF2-40B4-BE49-F238E27FC236}">
                <a16:creationId xmlns:a16="http://schemas.microsoft.com/office/drawing/2014/main" id="{4F980DB3-8288-2A40-86EA-932D0898DE2E}"/>
              </a:ext>
            </a:extLst>
          </p:cNvPr>
          <p:cNvSpPr txBox="1"/>
          <p:nvPr/>
        </p:nvSpPr>
        <p:spPr>
          <a:xfrm>
            <a:off x="3352240" y="-997655"/>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endPar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endParaRPr>
          </a:p>
        </p:txBody>
      </p:sp>
    </p:spTree>
    <p:extLst>
      <p:ext uri="{BB962C8B-B14F-4D97-AF65-F5344CB8AC3E}">
        <p14:creationId xmlns:p14="http://schemas.microsoft.com/office/powerpoint/2010/main" val="26139853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5"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756836" y="-74613"/>
            <a:ext cx="5534991"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18</a:t>
            </a:r>
          </a:p>
        </p:txBody>
      </p:sp>
      <p:sp>
        <p:nvSpPr>
          <p:cNvPr id="20" name="Подзаголовок 2"/>
          <p:cNvSpPr txBox="1"/>
          <p:nvPr/>
        </p:nvSpPr>
        <p:spPr>
          <a:xfrm>
            <a:off x="1660501" y="-2136421"/>
            <a:ext cx="5538093" cy="81717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endParaRPr lang="ja-JP" sz="1800" b="1" i="0" u="none" strike="noStrike">
              <a:gradFill>
                <a:tileRect/>
              </a:gradFill>
              <a:effectLst/>
              <a:highlight>
                <a:srgbClr val="000000">
                  <a:alpha val="0"/>
                </a:srgbClr>
              </a:highlight>
              <a:latin typeface="MS Gothic"/>
              <a:ea typeface="MS Gothic"/>
              <a:cs typeface="DIN Pro Cond Medium"/>
            </a:endParaRP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3966593"/>
            <a:ext cx="4234568" cy="2989572"/>
            <a:chOff x="8195922" y="752952"/>
            <a:chExt cx="4234568" cy="2989572"/>
          </a:xfrm>
          <a:effectLst/>
        </p:grpSpPr>
        <p:sp>
          <p:nvSpPr>
            <p:cNvPr id="28" name="Подзаголовок 2"/>
            <p:cNvSpPr txBox="1"/>
            <p:nvPr/>
          </p:nvSpPr>
          <p:spPr>
            <a:xfrm>
              <a:off x="8283716" y="1323691"/>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ロシアのウラジーミル・プーチン大統領による盛大な開会式</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32ヶ国から2500名の代表が参加</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総会、重要なセッション、分野別の会談やプレゼンテーションを含む78の行事</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マスコミも同席する97の協定調印式</a:t>
              </a: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337665"/>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007532"/>
              <a:ext cx="87794" cy="120889"/>
            </a:xfrm>
            <a:prstGeom prst="rect">
              <a:avLst/>
            </a:prstGeom>
            <a:effectLst/>
          </p:spPr>
        </p:pic>
      </p:grpSp>
      <p:grpSp>
        <p:nvGrpSpPr>
          <p:cNvPr id="33" name="Группа 32"/>
          <p:cNvGrpSpPr/>
          <p:nvPr/>
        </p:nvGrpSpPr>
        <p:grpSpPr>
          <a:xfrm>
            <a:off x="6990842" y="4537524"/>
            <a:ext cx="3639058" cy="2418833"/>
            <a:chOff x="8195922" y="4313647"/>
            <a:chExt cx="3639058" cy="2418833"/>
          </a:xfrm>
          <a:effectLst/>
        </p:grpSpPr>
        <p:sp>
          <p:nvSpPr>
            <p:cNvPr id="34" name="Подзаголовок 2"/>
            <p:cNvSpPr txBox="1"/>
            <p:nvPr/>
          </p:nvSpPr>
          <p:spPr>
            <a:xfrm>
              <a:off x="8283716" y="4313647"/>
              <a:ext cx="3551264"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419名のボランティア</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60名の通訳者</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1000名の特殊治安部隊要員</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ロシア報道機関120社及び外国報道機関40社所属の総勢550名の記者</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2万5000の投稿、コメントやインタビュー</a:t>
              </a:r>
            </a:p>
          </p:txBody>
        </p:sp>
        <p:pic>
          <p:nvPicPr>
            <p:cNvPr id="36" name="Рисунок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08936"/>
              <a:ext cx="87794" cy="120889"/>
            </a:xfrm>
            <a:prstGeom prst="rect">
              <a:avLst/>
            </a:prstGeom>
            <a:effectLst/>
          </p:spPr>
        </p:pic>
        <p:pic>
          <p:nvPicPr>
            <p:cNvPr id="37" name="Рисунок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5135600"/>
              <a:ext cx="87794" cy="120889"/>
            </a:xfrm>
            <a:prstGeom prst="rect">
              <a:avLst/>
            </a:prstGeom>
            <a:effectLst/>
          </p:spPr>
        </p:pic>
        <p:pic>
          <p:nvPicPr>
            <p:cNvPr id="38" name="Рисунок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775064"/>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3" name="Подзаголовок 2"/>
          <p:cNvSpPr txBox="1"/>
          <p:nvPr/>
        </p:nvSpPr>
        <p:spPr>
          <a:xfrm>
            <a:off x="1660501" y="3259697"/>
            <a:ext cx="3975368"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endParaRPr lang="ru-RU">
              <a:effectLst/>
              <a:latin typeface="DIN Pro Cond" panose="020B0506020101010102" pitchFamily="34" charset="-52"/>
              <a:cs typeface="DIN Pro Cond" panose="020B0506020101010102" pitchFamily="34" charset="-52"/>
            </a:endParaRPr>
          </a:p>
        </p:txBody>
      </p:sp>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6144208"/>
            <a:ext cx="87794" cy="120889"/>
          </a:xfrm>
          <a:prstGeom prst="rect">
            <a:avLst/>
          </a:prstGeom>
          <a:effectLst/>
        </p:spPr>
      </p:pic>
      <p:pic>
        <p:nvPicPr>
          <p:cNvPr id="27" name="Рисунок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42" y="5720013"/>
            <a:ext cx="87794" cy="120889"/>
          </a:xfrm>
          <a:prstGeom prst="rect">
            <a:avLst/>
          </a:prstGeom>
          <a:effectLst/>
        </p:spPr>
      </p:pic>
      <p:pic>
        <p:nvPicPr>
          <p:cNvPr id="40" name="Рисунок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42" y="6290944"/>
            <a:ext cx="87794" cy="120889"/>
          </a:xfrm>
          <a:prstGeom prst="rect">
            <a:avLst/>
          </a:prstGeom>
          <a:effectLst/>
        </p:spPr>
      </p:pic>
      <p:pic>
        <p:nvPicPr>
          <p:cNvPr id="41" name="Объект 2"/>
          <p:cNvPicPr>
            <a:picLocks noGrp="1" noChangeAspect="1"/>
          </p:cNvPicPr>
          <p:nvPr>
            <p:ph sz="quarter" idx="4294967295"/>
          </p:nvPr>
        </p:nvPicPr>
        <p:blipFill>
          <a:blip r:embed="rId6">
            <a:extLst>
              <a:ext uri="{28A0092B-C50C-407E-A947-70E740481C1C}">
                <a14:useLocalDpi xmlns:a14="http://schemas.microsoft.com/office/drawing/2010/main" val="0"/>
              </a:ext>
            </a:extLst>
          </a:blip>
          <a:stretch>
            <a:fillRect/>
          </a:stretch>
        </p:blipFill>
        <p:spPr>
          <a:xfrm>
            <a:off x="5965825" y="1285731"/>
            <a:ext cx="2714625" cy="1805276"/>
          </a:xfrm>
          <a:prstGeom prst="rect">
            <a:avLst/>
          </a:prstGeom>
          <a:ln w="76200">
            <a:solidFill>
              <a:schemeClr val="bg1"/>
            </a:solidFill>
          </a:ln>
          <a:effectLst/>
        </p:spPr>
      </p:pic>
      <p:sp>
        <p:nvSpPr>
          <p:cNvPr id="42" name="Прямоугольник 41"/>
          <p:cNvSpPr/>
          <p:nvPr/>
        </p:nvSpPr>
        <p:spPr>
          <a:xfrm>
            <a:off x="1615930" y="2332236"/>
            <a:ext cx="4150921" cy="1338828"/>
          </a:xfrm>
          <a:prstGeom prst="rect">
            <a:avLst/>
          </a:prstGeom>
          <a:effectLst/>
        </p:spPr>
        <p:txBody>
          <a:bodyPr wrap="square">
            <a:spAutoFit/>
          </a:bodyPr>
          <a:lstStyle/>
          <a:p>
            <a:pPr algn="just">
              <a:spcBef>
                <a:spcPct val="0"/>
              </a:spcBef>
              <a:spcAft>
                <a:spcPts val="600"/>
              </a:spcAft>
            </a:pPr>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極東地域の経済的ポテンシャルについて可能性のある投資家や政府機関関係者に広める</a:t>
            </a:r>
          </a:p>
          <a:p>
            <a:pPr algn="just">
              <a:spcBef>
                <a:spcPct val="0"/>
              </a:spcBef>
              <a:spcAft>
                <a:spcPts val="600"/>
              </a:spcAft>
            </a:pPr>
            <a:r>
              <a:rPr lang="ja-JP" altLang="en-US" sz="24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国際フォーラムの運営とプレス・センターの設置</a:t>
            </a:r>
          </a:p>
        </p:txBody>
      </p:sp>
      <p:sp>
        <p:nvSpPr>
          <p:cNvPr id="43" name="Подзаголовок 2">
            <a:extLst>
              <a:ext uri="{FF2B5EF4-FFF2-40B4-BE49-F238E27FC236}">
                <a16:creationId xmlns:a16="http://schemas.microsoft.com/office/drawing/2014/main" id="{E553408D-92DC-4949-B61D-A236FE050DA4}"/>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東方経済</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フォーラム</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ウラジオストク</a:t>
            </a:r>
          </a:p>
        </p:txBody>
      </p:sp>
    </p:spTree>
    <p:extLst>
      <p:ext uri="{BB962C8B-B14F-4D97-AF65-F5344CB8AC3E}">
        <p14:creationId xmlns:p14="http://schemas.microsoft.com/office/powerpoint/2010/main" val="69493026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19</a:t>
            </a:r>
          </a:p>
        </p:txBody>
      </p:sp>
      <p:sp>
        <p:nvSpPr>
          <p:cNvPr id="21" name="Подзаголовок 2"/>
          <p:cNvSpPr txBox="1"/>
          <p:nvPr/>
        </p:nvSpPr>
        <p:spPr>
          <a:xfrm>
            <a:off x="1676542" y="2152124"/>
            <a:ext cx="3682390"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サミットの運営とインフォーメション・サポート</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74106" y="3326247"/>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サミットの全作業の実施会場設置、ロジスティクス、ケータリング、参加者名簿の作成、技術的な支援</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参加者1200名</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参加企業545社</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記者300名　</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マスコミが報道したニュース5500本</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スポンサー28社</a:t>
              </a: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1" name="Рисунок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2570954"/>
              <a:ext cx="87794" cy="120889"/>
            </a:xfrm>
            <a:prstGeom prst="rect">
              <a:avLst/>
            </a:prstGeom>
            <a:effectLst/>
          </p:spPr>
        </p:pic>
        <p:pic>
          <p:nvPicPr>
            <p:cNvPr id="32" name="Рисунок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2218479"/>
              <a:ext cx="87794" cy="120889"/>
            </a:xfrm>
            <a:prstGeom prst="rect">
              <a:avLst/>
            </a:prstGeom>
            <a:effectLst/>
          </p:spPr>
        </p:pic>
      </p:grpSp>
      <p:pic>
        <p:nvPicPr>
          <p:cNvPr id="2" name="Объект 1"/>
          <p:cNvPicPr>
            <a:picLocks noGrp="1" noChangeAspect="1"/>
          </p:cNvPicPr>
          <p:nvPr>
            <p:ph sz="half" idx="4294967295"/>
          </p:nvPr>
        </p:nvPicPr>
        <p:blipFill>
          <a:blip r:embed="rId4"/>
          <a:srcRect l="20086" t="-388" r="323" b="388"/>
          <a:stretch>
            <a:fillRect/>
          </a:stretch>
        </p:blipFill>
        <p:spPr>
          <a:xfrm>
            <a:off x="8016769" y="-74250"/>
            <a:ext cx="4472699" cy="3681413"/>
          </a:xfrm>
          <a:prstGeom prst="rect">
            <a:avLst/>
          </a:prstGeom>
          <a:effectLst/>
        </p:spPr>
      </p:pic>
      <p:pic>
        <p:nvPicPr>
          <p:cNvPr id="3" name="Объект 2"/>
          <p:cNvPicPr>
            <a:picLocks noGrp="1" noChangeAspect="1"/>
          </p:cNvPicPr>
          <p:nvPr>
            <p:ph sz="quarter" idx="4294967295"/>
          </p:nvPr>
        </p:nvPicPr>
        <p:blipFill>
          <a:blip r:embed="rId5"/>
          <a:stretch>
            <a:fillRect/>
          </a:stretch>
        </p:blipFill>
        <p:spPr>
          <a:xfrm>
            <a:off x="5965825" y="1295195"/>
            <a:ext cx="2714625" cy="1786347"/>
          </a:xfrm>
          <a:prstGeom prst="rect">
            <a:avLst/>
          </a:prstGeom>
          <a:ln w="57150">
            <a:solidFill>
              <a:schemeClr val="bg1"/>
            </a:solidFill>
          </a:ln>
          <a:effectLst/>
        </p:spPr>
      </p:pic>
      <p:pic>
        <p:nvPicPr>
          <p:cNvPr id="23" name="Рисунок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106" y="5496724"/>
            <a:ext cx="87794" cy="120889"/>
          </a:xfrm>
          <a:prstGeom prst="rect">
            <a:avLst/>
          </a:prstGeom>
          <a:effectLst/>
        </p:spPr>
      </p:pic>
      <p:pic>
        <p:nvPicPr>
          <p:cNvPr id="26" name="Рисунок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587" y="5879811"/>
            <a:ext cx="87794" cy="120889"/>
          </a:xfrm>
          <a:prstGeom prst="rect">
            <a:avLst/>
          </a:prstGeom>
          <a:effectLst/>
        </p:spPr>
      </p:pic>
      <p:pic>
        <p:nvPicPr>
          <p:cNvPr id="27" name="Рисунок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106" y="6253373"/>
            <a:ext cx="87794" cy="120889"/>
          </a:xfrm>
          <a:prstGeom prst="rect">
            <a:avLst/>
          </a:prstGeom>
          <a:effectLst/>
        </p:spPr>
      </p:pic>
      <p:pic>
        <p:nvPicPr>
          <p:cNvPr id="39" name="Рисунок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33" name="Подзаголовок 2">
            <a:extLst>
              <a:ext uri="{FF2B5EF4-FFF2-40B4-BE49-F238E27FC236}">
                <a16:creationId xmlns:a16="http://schemas.microsoft.com/office/drawing/2014/main" id="{E61F3AB1-4EE7-5848-B62D-3DB8F702376F}"/>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APEC</a:t>
            </a:r>
            <a:r>
              <a:rPr lang="ru-RU"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 </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2012</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ウラジオストク</a:t>
            </a:r>
          </a:p>
        </p:txBody>
      </p:sp>
    </p:spTree>
    <p:extLst>
      <p:ext uri="{BB962C8B-B14F-4D97-AF65-F5344CB8AC3E}">
        <p14:creationId xmlns:p14="http://schemas.microsoft.com/office/powerpoint/2010/main" val="203206833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20</a:t>
            </a:r>
          </a:p>
        </p:txBody>
      </p:sp>
      <p:sp>
        <p:nvSpPr>
          <p:cNvPr id="21" name="Подзаголовок 2"/>
          <p:cNvSpPr txBox="1"/>
          <p:nvPr/>
        </p:nvSpPr>
        <p:spPr>
          <a:xfrm>
            <a:off x="8240328" y="1016443"/>
            <a:ext cx="3468907"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会談の企画・運営と行事のインフォメーション・サポート</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4" name="Группа 3"/>
          <p:cNvGrpSpPr/>
          <p:nvPr/>
        </p:nvGrpSpPr>
        <p:grpSpPr>
          <a:xfrm>
            <a:off x="8244690" y="2489315"/>
            <a:ext cx="4234568" cy="2989764"/>
            <a:chOff x="8195922" y="752952"/>
            <a:chExt cx="4234568" cy="2989764"/>
          </a:xfrm>
          <a:effectLst/>
        </p:grpSpPr>
        <p:sp>
          <p:nvSpPr>
            <p:cNvPr id="11"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プレスカンファレンスのアナウンス</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ユネスコ国際基準に適合するようタヴリーダ宮殿を全館改修</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各国代表らを対象にしたビジネス及び文化プログラムの用意</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119ヶ国より2000名が参加</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記者300名　</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外国報道機関による報道200回を含む、2000回のマスコミによる報道</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500名のボランティア</a:t>
              </a:r>
            </a:p>
          </p:txBody>
        </p:sp>
        <p:sp>
          <p:nvSpPr>
            <p:cNvPr id="14"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22" name="Рисунок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28" name="Рисунок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2357834"/>
              <a:ext cx="87794" cy="120889"/>
            </a:xfrm>
            <a:prstGeom prst="rect">
              <a:avLst/>
            </a:prstGeom>
            <a:effectLst/>
          </p:spPr>
        </p:pic>
        <p:pic>
          <p:nvPicPr>
            <p:cNvPr id="29" name="Рисунок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5922" y="1766457"/>
              <a:ext cx="87794" cy="120889"/>
            </a:xfrm>
            <a:prstGeom prst="rect">
              <a:avLst/>
            </a:prstGeom>
            <a:effectLst/>
          </p:spPr>
        </p:pic>
      </p:grpSp>
      <p:sp>
        <p:nvSpPr>
          <p:cNvPr id="7" name="Объект 6"/>
          <p:cNvSpPr>
            <a:spLocks noGrp="1"/>
          </p:cNvSpPr>
          <p:nvPr>
            <p:ph sz="half" idx="2"/>
          </p:nvPr>
        </p:nvSpPr>
        <p:spPr>
          <a:xfrm>
            <a:off x="-10234" y="3185682"/>
            <a:ext cx="6182434" cy="4166742"/>
          </a:xfrm>
          <a:effectLst/>
        </p:spPr>
        <p:txBody>
          <a:bodyPr/>
          <a:lstStyle/>
          <a:p>
            <a:pPr marL="0" indent="0">
              <a:buNone/>
            </a:pPr>
            <a:endParaRPr lang="ru-RU">
              <a:effectLst/>
            </a:endParaRPr>
          </a:p>
        </p:txBody>
      </p:sp>
      <p:sp>
        <p:nvSpPr>
          <p:cNvPr id="25" name="Объект 2"/>
          <p:cNvSpPr txBox="1"/>
          <p:nvPr/>
        </p:nvSpPr>
        <p:spPr>
          <a:xfrm>
            <a:off x="3657437" y="2760006"/>
            <a:ext cx="3370908" cy="4351338"/>
          </a:xfrm>
          <a:prstGeom prst="rect">
            <a:avLst/>
          </a:prstGeom>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9pPr>
          </a:lstStyle>
          <a:p>
            <a:endParaRPr lang="ru-RU">
              <a:effectLst/>
            </a:endParaRPr>
          </a:p>
        </p:txBody>
      </p:sp>
      <p:pic>
        <p:nvPicPr>
          <p:cNvPr id="23" name="Рисунок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690" y="4650506"/>
            <a:ext cx="87794" cy="120889"/>
          </a:xfrm>
          <a:prstGeom prst="rect">
            <a:avLst/>
          </a:prstGeom>
          <a:effectLst/>
        </p:spPr>
      </p:pic>
      <p:pic>
        <p:nvPicPr>
          <p:cNvPr id="24" name="Рисунок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690" y="5067135"/>
            <a:ext cx="87794" cy="120889"/>
          </a:xfrm>
          <a:prstGeom prst="rect">
            <a:avLst/>
          </a:prstGeom>
          <a:effectLst/>
        </p:spPr>
      </p:pic>
      <p:pic>
        <p:nvPicPr>
          <p:cNvPr id="26" name="Рисунок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690" y="5418635"/>
            <a:ext cx="87794" cy="120889"/>
          </a:xfrm>
          <a:prstGeom prst="rect">
            <a:avLst/>
          </a:prstGeom>
          <a:effectLst/>
        </p:spPr>
      </p:pic>
      <p:pic>
        <p:nvPicPr>
          <p:cNvPr id="27" name="Рисунок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4690" y="5980713"/>
            <a:ext cx="87794" cy="120889"/>
          </a:xfrm>
          <a:prstGeom prst="rect">
            <a:avLst/>
          </a:prstGeom>
          <a:effectLst/>
        </p:spPr>
      </p:pic>
      <p:pic>
        <p:nvPicPr>
          <p:cNvPr id="32" name="Объект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55" y="3146624"/>
            <a:ext cx="6201442" cy="4063012"/>
          </a:xfrm>
          <a:prstGeom prst="rect">
            <a:avLst/>
          </a:prstGeom>
          <a:ln>
            <a:solidFill>
              <a:schemeClr val="bg1"/>
            </a:solidFill>
          </a:ln>
          <a:effectLst/>
        </p:spPr>
      </p:pic>
      <p:pic>
        <p:nvPicPr>
          <p:cNvPr id="34" name="Объект 1"/>
          <p:cNvPicPr>
            <a:picLocks noChangeAspect="1"/>
          </p:cNvPicPr>
          <p:nvPr/>
        </p:nvPicPr>
        <p:blipFill>
          <a:blip r:embed="rId5">
            <a:extLst>
              <a:ext uri="{28A0092B-C50C-407E-A947-70E740481C1C}">
                <a14:useLocalDpi xmlns:a14="http://schemas.microsoft.com/office/drawing/2010/main" val="0"/>
              </a:ext>
            </a:extLst>
          </a:blip>
          <a:srcRect l="1522" t="12250" r="1078" b="34552"/>
          <a:stretch>
            <a:fillRect/>
          </a:stretch>
        </p:blipFill>
        <p:spPr>
          <a:xfrm>
            <a:off x="4617367" y="2688395"/>
            <a:ext cx="2955041" cy="2340805"/>
          </a:xfrm>
          <a:prstGeom prst="rect">
            <a:avLst/>
          </a:prstGeom>
          <a:ln w="57150">
            <a:solidFill>
              <a:schemeClr val="bg1"/>
            </a:solidFill>
          </a:ln>
          <a:effectLst/>
        </p:spPr>
      </p:pic>
      <p:pic>
        <p:nvPicPr>
          <p:cNvPr id="33" name="Рисунок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987" y="3185682"/>
            <a:ext cx="1355789" cy="376893"/>
          </a:xfrm>
          <a:prstGeom prst="rect">
            <a:avLst/>
          </a:prstGeom>
          <a:effectLst/>
        </p:spPr>
      </p:pic>
      <p:sp>
        <p:nvSpPr>
          <p:cNvPr id="35" name="Подзаголовок 2">
            <a:extLst>
              <a:ext uri="{FF2B5EF4-FFF2-40B4-BE49-F238E27FC236}">
                <a16:creationId xmlns:a16="http://schemas.microsoft.com/office/drawing/2014/main" id="{55E14AC8-B641-4C42-9222-C529489CF899}"/>
              </a:ext>
            </a:extLst>
          </p:cNvPr>
          <p:cNvSpPr txBox="1">
            <a:spLocks/>
          </p:cNvSpPr>
          <p:nvPr/>
        </p:nvSpPr>
        <p:spPr>
          <a:xfrm>
            <a:off x="1660502" y="767638"/>
            <a:ext cx="5538093" cy="1063560"/>
          </a:xfrm>
          <a:prstGeom prst="rect">
            <a:avLst/>
          </a:prstGeom>
        </p:spPr>
        <p:txBody>
          <a:bodyPr vert="horz" lIns="77915" tIns="38957" rIns="77915" bIns="38957"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第</a:t>
            </a:r>
            <a: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36</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回世界遺産委員会</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2012</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24〜7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サンクトペテルブルグ</a:t>
            </a:r>
          </a:p>
        </p:txBody>
      </p:sp>
    </p:spTree>
    <p:extLst>
      <p:ext uri="{BB962C8B-B14F-4D97-AF65-F5344CB8AC3E}">
        <p14:creationId xmlns:p14="http://schemas.microsoft.com/office/powerpoint/2010/main" val="41330673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6"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02</a:t>
            </a:r>
          </a:p>
        </p:txBody>
      </p:sp>
      <p:sp>
        <p:nvSpPr>
          <p:cNvPr id="7" name="Подзаголовок 2"/>
          <p:cNvSpPr txBox="1"/>
          <p:nvPr/>
        </p:nvSpPr>
        <p:spPr>
          <a:xfrm>
            <a:off x="1660503" y="1766456"/>
            <a:ext cx="2135642" cy="166947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2000年に創業されたコンサルティング・グループ「ポリログ」は、2018年のロシア国内広告代理店ランキングでトップに立つ会社です。</a:t>
            </a:r>
          </a:p>
        </p:txBody>
      </p:sp>
      <p:grpSp>
        <p:nvGrpSpPr>
          <p:cNvPr id="46" name="Группа 45"/>
          <p:cNvGrpSpPr/>
          <p:nvPr/>
        </p:nvGrpSpPr>
        <p:grpSpPr>
          <a:xfrm>
            <a:off x="397882" y="3980281"/>
            <a:ext cx="11255773" cy="2570537"/>
            <a:chOff x="397882" y="4404045"/>
            <a:chExt cx="11255773" cy="2570537"/>
          </a:xfrm>
          <a:effectLst/>
        </p:grpSpPr>
        <p:grpSp>
          <p:nvGrpSpPr>
            <p:cNvPr id="36" name="Группа 35"/>
            <p:cNvGrpSpPr/>
            <p:nvPr/>
          </p:nvGrpSpPr>
          <p:grpSpPr>
            <a:xfrm>
              <a:off x="397882" y="4404045"/>
              <a:ext cx="11255773" cy="2206231"/>
              <a:chOff x="435195" y="4515124"/>
              <a:chExt cx="11255773" cy="2206231"/>
            </a:xfrm>
            <a:effectLst/>
          </p:grpSpPr>
          <p:sp>
            <p:nvSpPr>
              <p:cNvPr id="9" name="Подзаголовок 2"/>
              <p:cNvSpPr txBox="1"/>
              <p:nvPr/>
            </p:nvSpPr>
            <p:spPr>
              <a:xfrm>
                <a:off x="435195" y="5656262"/>
                <a:ext cx="1184532" cy="7783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FE0325"/>
                    </a:solidFill>
                    <a:effectLst/>
                    <a:highlight>
                      <a:srgbClr val="000000">
                        <a:alpha val="0"/>
                      </a:srgbClr>
                    </a:highlight>
                    <a:latin typeface="MS Gothic"/>
                    <a:ea typeface="MS Gothic"/>
                    <a:cs typeface="DIN Pro Cond"/>
                  </a:rPr>
                  <a:t>マーケット進出から18年以上</a:t>
                </a:r>
              </a:p>
            </p:txBody>
          </p:sp>
          <p:sp>
            <p:nvSpPr>
              <p:cNvPr id="10" name="Подзаголовок 2"/>
              <p:cNvSpPr txBox="1"/>
              <p:nvPr/>
            </p:nvSpPr>
            <p:spPr>
              <a:xfrm>
                <a:off x="2167347" y="5656262"/>
                <a:ext cx="1184532" cy="72466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F50029"/>
                    </a:solidFill>
                    <a:effectLst/>
                    <a:highlight>
                      <a:srgbClr val="000000">
                        <a:alpha val="0"/>
                      </a:srgbClr>
                    </a:highlight>
                    <a:latin typeface="MS Gothic"/>
                    <a:ea typeface="MS Gothic"/>
                    <a:cs typeface="DIN Pro Cond"/>
                  </a:rPr>
                  <a:t>80名以上の専属エキスパート</a:t>
                </a:r>
              </a:p>
            </p:txBody>
          </p:sp>
          <p:sp>
            <p:nvSpPr>
              <p:cNvPr id="11" name="Подзаголовок 2"/>
              <p:cNvSpPr txBox="1"/>
              <p:nvPr/>
            </p:nvSpPr>
            <p:spPr>
              <a:xfrm>
                <a:off x="3686038" y="5656261"/>
                <a:ext cx="1347421" cy="63748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AC002B"/>
                    </a:solidFill>
                    <a:effectLst/>
                    <a:highlight>
                      <a:srgbClr val="000000">
                        <a:alpha val="0"/>
                      </a:srgbClr>
                    </a:highlight>
                    <a:latin typeface="MS Gothic"/>
                    <a:ea typeface="MS Gothic"/>
                    <a:cs typeface="DIN Pro Cond"/>
                  </a:rPr>
                  <a:t>手がけたプロジェクトは100を越える</a:t>
                </a:r>
              </a:p>
            </p:txBody>
          </p:sp>
          <p:sp>
            <p:nvSpPr>
              <p:cNvPr id="12" name="Подзаголовок 2"/>
              <p:cNvSpPr txBox="1"/>
              <p:nvPr/>
            </p:nvSpPr>
            <p:spPr>
              <a:xfrm>
                <a:off x="5356130" y="5656262"/>
                <a:ext cx="1479739" cy="106509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8D002F"/>
                    </a:solidFill>
                    <a:effectLst/>
                    <a:highlight>
                      <a:srgbClr val="000000">
                        <a:alpha val="0"/>
                      </a:srgbClr>
                    </a:highlight>
                    <a:latin typeface="MS Gothic"/>
                    <a:ea typeface="MS Gothic"/>
                    <a:cs typeface="DIN Pro Cond"/>
                  </a:rPr>
                  <a:t>クライアントの90％が</a:t>
                </a:r>
              </a:p>
              <a:p>
                <a:pPr rtl="0">
                  <a:lnSpc>
                    <a:spcPct val="100000"/>
                  </a:lnSpc>
                  <a:spcBef>
                    <a:spcPct val="0"/>
                  </a:spcBef>
                </a:pPr>
                <a:r>
                  <a:rPr lang="ja-JP" sz="1400" b="0" i="0" u="none" strike="noStrike">
                    <a:solidFill>
                      <a:srgbClr val="8D002F"/>
                    </a:solidFill>
                    <a:effectLst/>
                    <a:highlight>
                      <a:srgbClr val="000000">
                        <a:alpha val="0"/>
                      </a:srgbClr>
                    </a:highlight>
                    <a:latin typeface="MS Gothic"/>
                    <a:ea typeface="MS Gothic"/>
                    <a:cs typeface="DIN Pro Cond"/>
                  </a:rPr>
                  <a:t>数年に渡り、</a:t>
                </a:r>
                <a:br>
                  <a:rPr lang="en-US" altLang="ja-JP" sz="1400" b="0" i="0" u="none" strike="noStrike" dirty="0">
                    <a:solidFill>
                      <a:srgbClr val="8D002F"/>
                    </a:solidFill>
                    <a:effectLst/>
                    <a:highlight>
                      <a:srgbClr val="000000">
                        <a:alpha val="0"/>
                      </a:srgbClr>
                    </a:highlight>
                    <a:latin typeface="MS Gothic"/>
                    <a:ea typeface="MS Gothic"/>
                    <a:cs typeface="DIN Pro Cond"/>
                  </a:rPr>
                </a:br>
                <a:r>
                  <a:rPr lang="ja-JP" sz="1400" b="0" i="0" u="none" strike="noStrike">
                    <a:solidFill>
                      <a:srgbClr val="8D002F"/>
                    </a:solidFill>
                    <a:effectLst/>
                    <a:highlight>
                      <a:srgbClr val="000000">
                        <a:alpha val="0"/>
                      </a:srgbClr>
                    </a:highlight>
                    <a:latin typeface="MS Gothic"/>
                    <a:ea typeface="MS Gothic"/>
                    <a:cs typeface="DIN Pro Cond"/>
                  </a:rPr>
                  <a:t>弊社を利用</a:t>
                </a:r>
              </a:p>
            </p:txBody>
          </p:sp>
          <p:sp>
            <p:nvSpPr>
              <p:cNvPr id="14" name="Подзаголовок 2"/>
              <p:cNvSpPr txBox="1"/>
              <p:nvPr/>
            </p:nvSpPr>
            <p:spPr>
              <a:xfrm>
                <a:off x="8663048" y="5656262"/>
                <a:ext cx="1378762" cy="63748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B50857"/>
                    </a:solidFill>
                    <a:effectLst/>
                    <a:highlight>
                      <a:srgbClr val="000000">
                        <a:alpha val="0"/>
                      </a:srgbClr>
                    </a:highlight>
                    <a:latin typeface="MS Gothic"/>
                    <a:ea typeface="MS Gothic"/>
                    <a:cs typeface="DIN Pro Cond"/>
                  </a:rPr>
                  <a:t>50を超える国内外の</a:t>
                </a:r>
              </a:p>
              <a:p>
                <a:pPr rtl="0">
                  <a:lnSpc>
                    <a:spcPct val="100000"/>
                  </a:lnSpc>
                  <a:spcBef>
                    <a:spcPct val="0"/>
                  </a:spcBef>
                </a:pPr>
                <a:r>
                  <a:rPr lang="ja-JP" sz="1400" b="0" i="0" u="none" strike="noStrike">
                    <a:solidFill>
                      <a:srgbClr val="B50857"/>
                    </a:solidFill>
                    <a:effectLst/>
                    <a:highlight>
                      <a:srgbClr val="000000">
                        <a:alpha val="0"/>
                      </a:srgbClr>
                    </a:highlight>
                    <a:latin typeface="MS Gothic"/>
                    <a:ea typeface="MS Gothic"/>
                    <a:cs typeface="DIN Pro Cond"/>
                  </a:rPr>
                  <a:t>栄誉ある賞を受賞</a:t>
                </a:r>
              </a:p>
            </p:txBody>
          </p:sp>
          <p:sp>
            <p:nvSpPr>
              <p:cNvPr id="15" name="Подзаголовок 2"/>
              <p:cNvSpPr txBox="1"/>
              <p:nvPr/>
            </p:nvSpPr>
            <p:spPr>
              <a:xfrm>
                <a:off x="10269535" y="5656262"/>
                <a:ext cx="1421433" cy="46194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7B3985"/>
                    </a:solidFill>
                    <a:effectLst/>
                    <a:highlight>
                      <a:srgbClr val="000000">
                        <a:alpha val="0"/>
                      </a:srgbClr>
                    </a:highlight>
                    <a:latin typeface="MS Gothic"/>
                    <a:ea typeface="MS Gothic"/>
                    <a:cs typeface="DIN Pro Cond"/>
                  </a:rPr>
                  <a:t>弊社専属の旅行代理店</a:t>
                </a:r>
              </a:p>
              <a:p>
                <a:pPr rtl="0">
                  <a:lnSpc>
                    <a:spcPct val="100000"/>
                  </a:lnSpc>
                  <a:spcBef>
                    <a:spcPct val="0"/>
                  </a:spcBef>
                </a:pPr>
                <a:r>
                  <a:rPr lang="ja-JP" sz="1400" b="0" i="0" u="none" strike="noStrike">
                    <a:solidFill>
                      <a:srgbClr val="7B3985"/>
                    </a:solidFill>
                    <a:effectLst/>
                    <a:highlight>
                      <a:srgbClr val="000000">
                        <a:alpha val="0"/>
                      </a:srgbClr>
                    </a:highlight>
                    <a:latin typeface="MS Gothic"/>
                    <a:ea typeface="MS Gothic"/>
                    <a:cs typeface="DIN Pro Cond"/>
                  </a:rPr>
                  <a:t>「コーポレート・トラベル」</a:t>
                </a:r>
              </a:p>
            </p:txBody>
          </p:sp>
          <p:pic>
            <p:nvPicPr>
              <p:cNvPr id="22" name="Рисунок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434" y="4515124"/>
                <a:ext cx="10211132" cy="423404"/>
              </a:xfrm>
              <a:prstGeom prst="rect">
                <a:avLst/>
              </a:prstGeom>
              <a:effectLst/>
            </p:spPr>
          </p:pic>
        </p:grpSp>
        <p:sp>
          <p:nvSpPr>
            <p:cNvPr id="42" name="Подзаголовок 2"/>
            <p:cNvSpPr txBox="1"/>
            <p:nvPr/>
          </p:nvSpPr>
          <p:spPr>
            <a:xfrm>
              <a:off x="6969826" y="5545183"/>
              <a:ext cx="1412142" cy="142939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1400" b="0" i="0" u="none" strike="noStrike">
                  <a:solidFill>
                    <a:srgbClr val="980123"/>
                  </a:solidFill>
                  <a:effectLst/>
                  <a:highlight>
                    <a:srgbClr val="000000">
                      <a:alpha val="0"/>
                    </a:srgbClr>
                  </a:highlight>
                  <a:latin typeface="MS Gothic"/>
                  <a:ea typeface="MS Gothic"/>
                  <a:cs typeface="DIN Pro Cond"/>
                </a:rPr>
                <a:t>ISO 9001:2015品質</a:t>
              </a:r>
            </a:p>
            <a:p>
              <a:pPr rtl="0">
                <a:lnSpc>
                  <a:spcPct val="100000"/>
                </a:lnSpc>
                <a:spcBef>
                  <a:spcPct val="0"/>
                </a:spcBef>
              </a:pPr>
              <a:r>
                <a:rPr lang="ja-JP" sz="1400" b="0" i="0" u="none" strike="noStrike">
                  <a:solidFill>
                    <a:srgbClr val="980123"/>
                  </a:solidFill>
                  <a:effectLst/>
                  <a:highlight>
                    <a:srgbClr val="000000">
                      <a:alpha val="0"/>
                    </a:srgbClr>
                  </a:highlight>
                  <a:latin typeface="MS Gothic"/>
                  <a:ea typeface="MS Gothic"/>
                  <a:cs typeface="DIN Pro Cond"/>
                </a:rPr>
                <a:t>マネジメントシステムの認証取得</a:t>
              </a:r>
            </a:p>
          </p:txBody>
        </p:sp>
      </p:grpSp>
      <p:grpSp>
        <p:nvGrpSpPr>
          <p:cNvPr id="48" name="Группа 47"/>
          <p:cNvGrpSpPr/>
          <p:nvPr/>
        </p:nvGrpSpPr>
        <p:grpSpPr>
          <a:xfrm>
            <a:off x="7198594" y="646505"/>
            <a:ext cx="4268816" cy="1975108"/>
            <a:chOff x="7115828" y="646505"/>
            <a:chExt cx="4268816" cy="1975108"/>
          </a:xfrm>
          <a:effectLst/>
        </p:grpSpPr>
        <p:grpSp>
          <p:nvGrpSpPr>
            <p:cNvPr id="32" name="Группа 31"/>
            <p:cNvGrpSpPr/>
            <p:nvPr/>
          </p:nvGrpSpPr>
          <p:grpSpPr>
            <a:xfrm>
              <a:off x="8900232" y="775246"/>
              <a:ext cx="2484412" cy="1717626"/>
              <a:chOff x="8799604" y="874936"/>
              <a:chExt cx="2484412" cy="1717626"/>
            </a:xfrm>
            <a:effectLst/>
          </p:grpSpPr>
          <p:sp>
            <p:nvSpPr>
              <p:cNvPr id="23" name="Подзаголовок 2"/>
              <p:cNvSpPr txBox="1"/>
              <p:nvPr/>
            </p:nvSpPr>
            <p:spPr>
              <a:xfrm>
                <a:off x="8799604" y="874936"/>
                <a:ext cx="2484412" cy="104531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200" b="1" i="0" u="none" strike="noStrike">
                    <a:effectLst/>
                    <a:highlight>
                      <a:srgbClr val="000000">
                        <a:alpha val="0"/>
                      </a:srgbClr>
                    </a:highlight>
                    <a:latin typeface="MS Gothic"/>
                    <a:ea typeface="MS Gothic"/>
                    <a:cs typeface="DIN Pro Cond Light"/>
                  </a:rPr>
                  <a:t>弊社にはプロフェッショナル・チームがいます。プロセス、資源や手順など総合的な最適化を目指す「クオリティ・マネージメント・システム」が機能しています。そして、我々に信頼を寄せるクライアントがいます。</a:t>
                </a:r>
              </a:p>
            </p:txBody>
          </p:sp>
          <p:sp>
            <p:nvSpPr>
              <p:cNvPr id="28" name="Подзаголовок 2"/>
              <p:cNvSpPr txBox="1"/>
              <p:nvPr/>
            </p:nvSpPr>
            <p:spPr>
              <a:xfrm>
                <a:off x="8799604" y="2282990"/>
                <a:ext cx="2484412" cy="30957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オレグ</a:t>
                </a:r>
                <a:r>
                  <a:rPr lang="ja-JP" sz="1400" b="0" i="0" u="none" strike="noStrike">
                    <a:effectLst/>
                    <a:highlight>
                      <a:srgbClr val="000000">
                        <a:alpha val="0"/>
                      </a:srgbClr>
                    </a:highlight>
                    <a:latin typeface="MS Gothic"/>
                    <a:ea typeface="MS Gothic"/>
                    <a:cs typeface="DIN Pro Cond Light"/>
                  </a:rPr>
                  <a:t>・</a:t>
                </a:r>
                <a:r>
                  <a:rPr lang="ja-JP" sz="1400" b="1" i="0" u="none" strike="noStrike">
                    <a:effectLst/>
                    <a:highlight>
                      <a:srgbClr val="000000">
                        <a:alpha val="0"/>
                      </a:srgbClr>
                    </a:highlight>
                    <a:latin typeface="MS Gothic"/>
                    <a:ea typeface="MS Gothic"/>
                    <a:cs typeface="DIN Pro Cond Light"/>
                  </a:rPr>
                  <a:t>カルピロフ　</a:t>
                </a:r>
                <a:br>
                  <a:rPr lang="en-US" altLang="ja-JP" sz="1400" b="1" i="0" u="none" strike="noStrike" dirty="0">
                    <a:effectLst/>
                    <a:highlight>
                      <a:srgbClr val="000000">
                        <a:alpha val="0"/>
                      </a:srgbClr>
                    </a:highlight>
                    <a:latin typeface="MS Gothic"/>
                    <a:ea typeface="MS Gothic"/>
                    <a:cs typeface="DIN Pro Cond Light"/>
                  </a:rPr>
                </a:br>
                <a:r>
                  <a:rPr lang="ja-JP" sz="1400" b="0" i="0" u="none" strike="noStrike">
                    <a:effectLst/>
                    <a:highlight>
                      <a:srgbClr val="000000">
                        <a:alpha val="0"/>
                      </a:srgbClr>
                    </a:highlight>
                    <a:latin typeface="MS Gothic"/>
                    <a:ea typeface="MS Gothic"/>
                    <a:cs typeface="DIN Pro Cond Light"/>
                  </a:rPr>
                  <a:t>代表取締役</a:t>
                </a:r>
              </a:p>
            </p:txBody>
          </p:sp>
        </p:grpSp>
        <p:pic>
          <p:nvPicPr>
            <p:cNvPr id="31" name="Рисунок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5828" y="646505"/>
              <a:ext cx="1399035" cy="1975108"/>
            </a:xfrm>
            <a:prstGeom prst="rect">
              <a:avLst/>
            </a:prstGeom>
            <a:effectLst/>
          </p:spPr>
        </p:pic>
      </p:grpSp>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6203" y="646506"/>
            <a:ext cx="2166340" cy="1975108"/>
          </a:xfrm>
          <a:prstGeom prst="rect">
            <a:avLst/>
          </a:prstGeom>
          <a:effectLst/>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600000" flipH="1">
            <a:off x="11852779" y="752952"/>
            <a:ext cx="668570" cy="668570"/>
          </a:xfrm>
          <a:prstGeom prst="rect">
            <a:avLst/>
          </a:prstGeom>
          <a:effectLst/>
        </p:spPr>
      </p:pic>
      <p:pic>
        <p:nvPicPr>
          <p:cNvPr id="24" name="Рисунок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5" name="Подзаголовок 2">
            <a:extLst>
              <a:ext uri="{FF2B5EF4-FFF2-40B4-BE49-F238E27FC236}">
                <a16:creationId xmlns:a16="http://schemas.microsoft.com/office/drawing/2014/main" id="{4DFAD555-917E-854C-8F1C-6CAB04F983B1}"/>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会社</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概要</a:t>
            </a:r>
          </a:p>
        </p:txBody>
      </p:sp>
    </p:spTree>
    <p:extLst>
      <p:ext uri="{BB962C8B-B14F-4D97-AF65-F5344CB8AC3E}">
        <p14:creationId xmlns:p14="http://schemas.microsoft.com/office/powerpoint/2010/main" val="89684065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0" name="Рисунок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rcRect l="45037" t="222" r="4296" b="-222"/>
          <a:stretch>
            <a:fillRect/>
          </a:stretch>
        </p:blipFill>
        <p:spPr>
          <a:xfrm>
            <a:off x="6979920" y="-2"/>
            <a:ext cx="5212080" cy="6858000"/>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6" name="Подзаголовок 2">
            <a:extLst>
              <a:ext uri="{FF2B5EF4-FFF2-40B4-BE49-F238E27FC236}">
                <a16:creationId xmlns:a16="http://schemas.microsoft.com/office/drawing/2014/main" id="{22933567-217C-764F-88FD-A7FA59BB148F}"/>
              </a:ext>
            </a:extLst>
          </p:cNvPr>
          <p:cNvSpPr txBox="1">
            <a:spLocks/>
          </p:cNvSpPr>
          <p:nvPr/>
        </p:nvSpPr>
        <p:spPr>
          <a:xfrm>
            <a:off x="1258719" y="2772109"/>
            <a:ext cx="4961973" cy="131377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IT/TELECOM</a:t>
            </a:r>
          </a:p>
        </p:txBody>
      </p:sp>
    </p:spTree>
    <p:extLst>
      <p:ext uri="{BB962C8B-B14F-4D97-AF65-F5344CB8AC3E}">
        <p14:creationId xmlns:p14="http://schemas.microsoft.com/office/powerpoint/2010/main" val="33262120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1" name="Объект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00" y="3690523"/>
            <a:ext cx="6300960" cy="4202053"/>
          </a:xfr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23</a:t>
            </a:r>
          </a:p>
        </p:txBody>
      </p:sp>
      <p:sp>
        <p:nvSpPr>
          <p:cNvPr id="20" name="Подзаголовок 2"/>
          <p:cNvSpPr txBox="1"/>
          <p:nvPr/>
        </p:nvSpPr>
        <p:spPr>
          <a:xfrm>
            <a:off x="1660501" y="-2225593"/>
            <a:ext cx="5538093" cy="81717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endParaRPr lang="ja-JP" sz="1800" b="1" i="0" u="none" strike="noStrike">
              <a:gradFill>
                <a:tileRect/>
              </a:gradFill>
              <a:effectLst/>
              <a:highlight>
                <a:srgbClr val="000000">
                  <a:alpha val="0"/>
                </a:srgbClr>
              </a:highlight>
              <a:latin typeface="MS Gothic"/>
              <a:ea typeface="MS Gothic"/>
              <a:cs typeface="DIN Pro Cond Medium"/>
            </a:endParaRPr>
          </a:p>
        </p:txBody>
      </p:sp>
      <p:sp>
        <p:nvSpPr>
          <p:cNvPr id="21" name="Подзаголовок 2"/>
          <p:cNvSpPr txBox="1"/>
          <p:nvPr/>
        </p:nvSpPr>
        <p:spPr>
          <a:xfrm>
            <a:off x="1676542" y="2572261"/>
            <a:ext cx="5351804"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計算機メモリ、人工知能、インターネットなどの技術に関する情報等の交換</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フォーラムの企画・運営</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4" name="Группа 3"/>
          <p:cNvGrpSpPr/>
          <p:nvPr/>
        </p:nvGrpSpPr>
        <p:grpSpPr>
          <a:xfrm>
            <a:off x="8195922" y="752952"/>
            <a:ext cx="4234568" cy="2989764"/>
            <a:chOff x="8195922" y="752952"/>
            <a:chExt cx="4234568" cy="2989764"/>
          </a:xfrm>
          <a:effectLst/>
        </p:grpSpPr>
        <p:sp>
          <p:nvSpPr>
            <p:cNvPr id="11"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行事のビジュアル・コンセプトを作成、ステージの設置と「クウェスト」等を含めるプログラムの作成</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ケータリングとオンライン中継の実施</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プレスリリースのアナウンスとフェイスブックの公式サイトの準備</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ロシア貯蓄銀行代表者らへの接近取材のセッティング</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参加した記者41名</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フォーラムに関する報道100回</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フォーラムには400名以上の専門家が参加し、オンライン中継の視聴者数は700名以上となった</a:t>
              </a:r>
            </a:p>
          </p:txBody>
        </p:sp>
        <p:sp>
          <p:nvSpPr>
            <p:cNvPr id="14"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22" name="Рисунок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28" name="Рисунок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572261"/>
              <a:ext cx="87794" cy="120889"/>
            </a:xfrm>
            <a:prstGeom prst="rect">
              <a:avLst/>
            </a:prstGeom>
            <a:effectLst/>
          </p:spPr>
        </p:pic>
        <p:pic>
          <p:nvPicPr>
            <p:cNvPr id="29" name="Рисунок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211475"/>
              <a:ext cx="87794" cy="120889"/>
            </a:xfrm>
            <a:prstGeom prst="rect">
              <a:avLst/>
            </a:prstGeom>
            <a:effectLst/>
          </p:spPr>
        </p:pic>
      </p:grpSp>
      <p:pic>
        <p:nvPicPr>
          <p:cNvPr id="33" name="Рисунок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 y="3514371"/>
            <a:ext cx="1355789" cy="376893"/>
          </a:xfrm>
          <a:prstGeom prst="rect">
            <a:avLst/>
          </a:prstGeom>
          <a:effectLst/>
        </p:spPr>
      </p:pic>
      <p:sp>
        <p:nvSpPr>
          <p:cNvPr id="25" name="Объект 2"/>
          <p:cNvSpPr txBox="1"/>
          <p:nvPr/>
        </p:nvSpPr>
        <p:spPr>
          <a:xfrm>
            <a:off x="3657437" y="3088695"/>
            <a:ext cx="3370908" cy="4351338"/>
          </a:xfrm>
          <a:prstGeom prst="rect">
            <a:avLst/>
          </a:prstGeom>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9pPr>
          </a:lstStyle>
          <a:p>
            <a:endParaRPr lang="ru-RU">
              <a:effectLst/>
            </a:endParaRPr>
          </a:p>
        </p:txBody>
      </p:sp>
      <p:pic>
        <p:nvPicPr>
          <p:cNvPr id="23" name="Рисунок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3157488"/>
            <a:ext cx="87794" cy="120889"/>
          </a:xfrm>
          <a:prstGeom prst="rect">
            <a:avLst/>
          </a:prstGeom>
          <a:effectLst/>
        </p:spPr>
      </p:pic>
      <p:pic>
        <p:nvPicPr>
          <p:cNvPr id="24" name="Рисунок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3755420"/>
            <a:ext cx="87794" cy="120889"/>
          </a:xfrm>
          <a:prstGeom prst="rect">
            <a:avLst/>
          </a:prstGeom>
          <a:effectLst/>
        </p:spPr>
      </p:pic>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087635"/>
            <a:ext cx="87794" cy="120889"/>
          </a:xfrm>
          <a:prstGeom prst="rect">
            <a:avLst/>
          </a:prstGeom>
          <a:effectLst/>
        </p:spPr>
      </p:pic>
      <p:pic>
        <p:nvPicPr>
          <p:cNvPr id="27" name="Рисунок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58474"/>
            <a:ext cx="87794" cy="120889"/>
          </a:xfrm>
          <a:prstGeom prst="rect">
            <a:avLst/>
          </a:prstGeom>
          <a:effectLst/>
        </p:spPr>
      </p:pic>
      <p:sp>
        <p:nvSpPr>
          <p:cNvPr id="34" name="Подзаголовок 2">
            <a:extLst>
              <a:ext uri="{FF2B5EF4-FFF2-40B4-BE49-F238E27FC236}">
                <a16:creationId xmlns:a16="http://schemas.microsoft.com/office/drawing/2014/main" id="{848998FB-7E5F-EC40-8D36-357A0E7F40E4}"/>
              </a:ext>
            </a:extLst>
          </p:cNvPr>
          <p:cNvSpPr txBox="1">
            <a:spLocks/>
          </p:cNvSpPr>
          <p:nvPr/>
        </p:nvSpPr>
        <p:spPr>
          <a:xfrm>
            <a:off x="1660501" y="752952"/>
            <a:ext cx="5765398"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「ロシア貯蓄銀行コンピュータ記念日（</a:t>
            </a:r>
            <a:r>
              <a:rPr lang="en-US"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SBERBANK IN-MEMORY COMPUTING DAY）」</a:t>
            </a:r>
            <a:r>
              <a:rPr lang="ja-JP" altLang="en-US"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フォーラム</a:t>
            </a:r>
            <a:r>
              <a:rPr lang="en-US"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 </a:t>
            </a:r>
            <a:endParaRPr lang="ru-RU"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a:t>
            </a:r>
          </a:p>
        </p:txBody>
      </p:sp>
    </p:spTree>
    <p:extLst>
      <p:ext uri="{BB962C8B-B14F-4D97-AF65-F5344CB8AC3E}">
        <p14:creationId xmlns:p14="http://schemas.microsoft.com/office/powerpoint/2010/main" val="331820499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1"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rcRect l="9416" t="-7543" r="-11075" b="2262"/>
          <a:stretch>
            <a:fillRect/>
          </a:stretch>
        </p:blipFill>
        <p:spPr>
          <a:xfrm>
            <a:off x="7437121" y="-625843"/>
            <a:ext cx="6295246" cy="425296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24</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4537524"/>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ロシア国内外からUXデザイナーや専門家を招待</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200以上の参加申し込み</a:t>
              </a: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998962"/>
              <a:ext cx="87794" cy="120889"/>
            </a:xfrm>
            <a:prstGeom prst="rect">
              <a:avLst/>
            </a:prstGeom>
            <a:effectLst/>
          </p:spPr>
        </p:pic>
      </p:grpSp>
      <p:grpSp>
        <p:nvGrpSpPr>
          <p:cNvPr id="33" name="Группа 32"/>
          <p:cNvGrpSpPr/>
          <p:nvPr/>
        </p:nvGrpSpPr>
        <p:grpSpPr>
          <a:xfrm>
            <a:off x="6990842" y="5108455"/>
            <a:ext cx="3464545" cy="2418833"/>
            <a:chOff x="8195922" y="4313647"/>
            <a:chExt cx="3464545" cy="2418833"/>
          </a:xfrm>
          <a:effectLst/>
        </p:grpSpPr>
        <p:sp>
          <p:nvSpPr>
            <p:cNvPr id="34" name="Подзаголовок 2"/>
            <p:cNvSpPr txBox="1"/>
            <p:nvPr/>
          </p:nvSpPr>
          <p:spPr>
            <a:xfrm>
              <a:off x="8283716" y="4313647"/>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登録団体数40以上</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イベント参加者55名</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マスコミによる報道100回以上</a:t>
              </a:r>
            </a:p>
            <a:p>
              <a:pPr algn="l">
                <a:lnSpc>
                  <a:spcPct val="100000"/>
                </a:lnSpc>
                <a:spcBef>
                  <a:spcPct val="0"/>
                </a:spcBef>
              </a:pPr>
              <a:endParaRPr lang="ru-RU" sz="1400">
                <a:effectLst/>
                <a:latin typeface="DIN Pro Cond" panose="020B0506020101010102" pitchFamily="34" charset="-52"/>
                <a:cs typeface="DIN Pro Cond" panose="020B0506020101010102" pitchFamily="34" charset="-52"/>
              </a:endParaRPr>
            </a:p>
          </p:txBody>
        </p:sp>
        <p:pic>
          <p:nvPicPr>
            <p:cNvPr id="36" name="Рисунок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08936"/>
              <a:ext cx="87794" cy="120889"/>
            </a:xfrm>
            <a:prstGeom prst="rect">
              <a:avLst/>
            </a:prstGeom>
            <a:effectLst/>
          </p:spPr>
        </p:pic>
        <p:pic>
          <p:nvPicPr>
            <p:cNvPr id="38" name="Рисунок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760121"/>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7" name="Подзаголовок 2"/>
          <p:cNvSpPr txBox="1"/>
          <p:nvPr/>
        </p:nvSpPr>
        <p:spPr>
          <a:xfrm>
            <a:off x="1660501" y="2743764"/>
            <a:ext cx="3775358" cy="1987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ハッカソンの企画と運営</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参加者の誘致、会場の技術的な支援、プログラムに関する作業、PRサポート</a:t>
            </a:r>
          </a:p>
        </p:txBody>
      </p:sp>
      <p:pic>
        <p:nvPicPr>
          <p:cNvPr id="20" name="Рисунок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300" y="5904423"/>
            <a:ext cx="87794" cy="120889"/>
          </a:xfrm>
          <a:prstGeom prst="rect">
            <a:avLst/>
          </a:prstGeom>
          <a:effectLst/>
        </p:spPr>
      </p:pic>
      <p:sp>
        <p:nvSpPr>
          <p:cNvPr id="25" name="Подзаголовок 2">
            <a:extLst>
              <a:ext uri="{FF2B5EF4-FFF2-40B4-BE49-F238E27FC236}">
                <a16:creationId xmlns:a16="http://schemas.microsoft.com/office/drawing/2014/main" id="{8C62435D-DC1C-4342-9F91-6AAC4057792C}"/>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インターナショナル・デザイン</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ロシア貯蓄銀行のハッカソン</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30</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31</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a:t>
            </a:r>
          </a:p>
        </p:txBody>
      </p:sp>
    </p:spTree>
    <p:extLst>
      <p:ext uri="{BB962C8B-B14F-4D97-AF65-F5344CB8AC3E}">
        <p14:creationId xmlns:p14="http://schemas.microsoft.com/office/powerpoint/2010/main" val="272790549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6"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rcRect l="-5650" t="10014" r="16531" b="868"/>
          <a:stretch>
            <a:fillRect/>
          </a:stretch>
        </p:blipFill>
        <p:spPr>
          <a:xfrm>
            <a:off x="7433201" y="-16116"/>
            <a:ext cx="5574899"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26</a:t>
            </a:r>
          </a:p>
        </p:txBody>
      </p:sp>
      <p:sp>
        <p:nvSpPr>
          <p:cNvPr id="21" name="Подзаголовок 2"/>
          <p:cNvSpPr txBox="1"/>
          <p:nvPr/>
        </p:nvSpPr>
        <p:spPr>
          <a:xfrm>
            <a:off x="1618003" y="2194021"/>
            <a:ext cx="3780602"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新商品の市場へのプロモーション</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 </a:t>
            </a:r>
            <a:r>
              <a:rPr lang="ja-JP" sz="1400" b="0" i="0" u="none" strike="noStrike">
                <a:effectLst/>
                <a:highlight>
                  <a:srgbClr val="000000">
                    <a:alpha val="0"/>
                  </a:srgbClr>
                </a:highlight>
                <a:latin typeface="MS Gothic"/>
                <a:ea typeface="MS Gothic"/>
                <a:cs typeface="DIN Pro Cond"/>
              </a:rPr>
              <a:t>「高度な技術と現代アートの融合」をコンセプトにしたプレスイベントの企画・運営とPRサポート</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3966593"/>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イベントには、モスクワ24、LifeNews、Forbes、Interfax、 RBK、論拠と事実などの報道機関から60名の記者が参加</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誤字脱字の一切ない高品質な報道80本がマスコミで報じられる</a:t>
              </a: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26" name="Рисунок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424820"/>
            <a:ext cx="87794" cy="120889"/>
          </a:xfrm>
          <a:prstGeom prst="rect">
            <a:avLst/>
          </a:prstGeom>
          <a:effectLst/>
        </p:spPr>
      </p:pic>
      <p:pic>
        <p:nvPicPr>
          <p:cNvPr id="23" name="Рисунок 22"/>
          <p:cNvPicPr>
            <a:picLocks noChangeAspect="1"/>
          </p:cNvPicPr>
          <p:nvPr/>
        </p:nvPicPr>
        <p:blipFill>
          <a:blip r:embed="rId6">
            <a:extLst>
              <a:ext uri="{28A0092B-C50C-407E-A947-70E740481C1C}">
                <a14:useLocalDpi xmlns:a14="http://schemas.microsoft.com/office/drawing/2010/main" val="0"/>
              </a:ext>
            </a:extLst>
          </a:blip>
          <a:srcRect l="8610" t="-502" r="7866" b="502"/>
          <a:stretch>
            <a:fillRect/>
          </a:stretch>
        </p:blipFill>
        <p:spPr>
          <a:xfrm>
            <a:off x="5930527" y="1094623"/>
            <a:ext cx="2745387" cy="2165074"/>
          </a:xfrm>
          <a:prstGeom prst="rect">
            <a:avLst/>
          </a:prstGeom>
          <a:ln w="57150">
            <a:solidFill>
              <a:schemeClr val="bg1"/>
            </a:solidFill>
          </a:ln>
          <a:effectLst/>
        </p:spPr>
      </p:pic>
      <p:sp>
        <p:nvSpPr>
          <p:cNvPr id="17" name="Подзаголовок 2"/>
          <p:cNvSpPr txBox="1"/>
          <p:nvPr/>
        </p:nvSpPr>
        <p:spPr>
          <a:xfrm>
            <a:off x="6232675" y="453752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3時間に及ぶプログラムの作成「Sagemcom」社ロシア支局CEO、ドミトリー・ミロシニコフによる公式のプレゼンテーション、質疑応答、テスト体験もできるプロジェクトの展覧会</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ブロガーとの共同事業</a:t>
            </a:r>
          </a:p>
        </p:txBody>
      </p:sp>
      <p:pic>
        <p:nvPicPr>
          <p:cNvPr id="24" name="Рисунок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6736" y="4622621"/>
            <a:ext cx="87794" cy="120889"/>
          </a:xfrm>
          <a:prstGeom prst="rect">
            <a:avLst/>
          </a:prstGeom>
          <a:effectLst/>
        </p:spPr>
      </p:pic>
      <p:pic>
        <p:nvPicPr>
          <p:cNvPr id="25" name="Рисунок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044" y="5827921"/>
            <a:ext cx="87794" cy="120889"/>
          </a:xfrm>
          <a:prstGeom prst="rect">
            <a:avLst/>
          </a:prstGeom>
          <a:effectLst/>
        </p:spPr>
      </p:pic>
      <p:sp>
        <p:nvSpPr>
          <p:cNvPr id="32" name="Подзаголовок 2">
            <a:extLst>
              <a:ext uri="{FF2B5EF4-FFF2-40B4-BE49-F238E27FC236}">
                <a16:creationId xmlns:a16="http://schemas.microsoft.com/office/drawing/2014/main" id="{EB095767-B51F-1D48-9A5C-7A02209ECB9D}"/>
              </a:ext>
            </a:extLst>
          </p:cNvPr>
          <p:cNvSpPr txBox="1">
            <a:spLocks/>
          </p:cNvSpPr>
          <p:nvPr/>
        </p:nvSpPr>
        <p:spPr>
          <a:xfrm>
            <a:off x="1618003" y="739640"/>
            <a:ext cx="4305277"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SAGEMCOM (PHILIPS)</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2014</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4</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23</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a:t>
            </a:r>
          </a:p>
        </p:txBody>
      </p:sp>
    </p:spTree>
    <p:extLst>
      <p:ext uri="{BB962C8B-B14F-4D97-AF65-F5344CB8AC3E}">
        <p14:creationId xmlns:p14="http://schemas.microsoft.com/office/powerpoint/2010/main" val="367786145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 name="Объект 1"/>
          <p:cNvPicPr>
            <a:picLocks noGrp="1" noChangeAspect="1"/>
          </p:cNvPicPr>
          <p:nvPr>
            <p:ph sz="half" idx="4294967295"/>
          </p:nvPr>
        </p:nvPicPr>
        <p:blipFill>
          <a:blip r:embed="rId2"/>
          <a:stretch>
            <a:fillRect/>
          </a:stretch>
        </p:blipFill>
        <p:spPr>
          <a:xfrm>
            <a:off x="7433090" y="-59373"/>
            <a:ext cx="5511922"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27</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3966593"/>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開発研究所の専門家代表団と共同で4万キロメートルに及ぶウラジオストックーサンクトペテルブルグ間の道路を100日間で建設</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2500以上のスタートアップ特別地域から代表地域469地域を選定</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406698"/>
              <a:ext cx="87794" cy="120889"/>
            </a:xfrm>
            <a:prstGeom prst="rect">
              <a:avLst/>
            </a:prstGeom>
            <a:effectLst/>
          </p:spPr>
        </p:pic>
      </p:grpSp>
      <p:grpSp>
        <p:nvGrpSpPr>
          <p:cNvPr id="33" name="Группа 32"/>
          <p:cNvGrpSpPr/>
          <p:nvPr/>
        </p:nvGrpSpPr>
        <p:grpSpPr>
          <a:xfrm>
            <a:off x="6990842" y="4537524"/>
            <a:ext cx="3464545" cy="2418833"/>
            <a:chOff x="8195922" y="4313647"/>
            <a:chExt cx="3464545" cy="2418833"/>
          </a:xfrm>
          <a:effectLst/>
        </p:grpSpPr>
        <p:sp>
          <p:nvSpPr>
            <p:cNvPr id="34" name="Подзаголовок 2"/>
            <p:cNvSpPr txBox="1"/>
            <p:nvPr/>
          </p:nvSpPr>
          <p:spPr>
            <a:xfrm>
              <a:off x="8283716" y="4313647"/>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連邦及び地域報道機関から2070本のニュースを報道</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来訪した代表と423社の報道機関との会談</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マスコミやSNSなどのメディアで２億２千万人の注目を集める　　</a:t>
              </a:r>
            </a:p>
          </p:txBody>
        </p:sp>
        <p:pic>
          <p:nvPicPr>
            <p:cNvPr id="36" name="Рисунок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08936"/>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7" name="Подзаголовок 2"/>
          <p:cNvSpPr txBox="1"/>
          <p:nvPr/>
        </p:nvSpPr>
        <p:spPr>
          <a:xfrm>
            <a:off x="1618002" y="1993994"/>
            <a:ext cx="3682390"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地方におけるイノベーション的なアイデアと若年層の開発者の発掘</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 </a:t>
            </a:r>
            <a:r>
              <a:rPr lang="ja-JP" sz="1400" b="0" i="0" u="none" strike="noStrike">
                <a:effectLst/>
                <a:highlight>
                  <a:srgbClr val="000000">
                    <a:alpha val="0"/>
                  </a:srgbClr>
                </a:highlight>
                <a:latin typeface="MS Gothic"/>
                <a:ea typeface="MS Gothic"/>
                <a:cs typeface="DIN Pro Cond"/>
              </a:rPr>
              <a:t>「Russian Startup Tour」開発研究所のロードショーの企画・運営とインフォメーション・サポート</a:t>
            </a: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42" y="5198799"/>
            <a:ext cx="87794" cy="120889"/>
          </a:xfrm>
          <a:prstGeom prst="rect">
            <a:avLst/>
          </a:prstGeom>
          <a:effectLst/>
        </p:spPr>
      </p:pic>
      <p:pic>
        <p:nvPicPr>
          <p:cNvPr id="20" name="Рисунок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42" y="5787077"/>
            <a:ext cx="87794" cy="120889"/>
          </a:xfrm>
          <a:prstGeom prst="rect">
            <a:avLst/>
          </a:prstGeom>
          <a:effectLst/>
        </p:spPr>
      </p:pic>
      <p:pic>
        <p:nvPicPr>
          <p:cNvPr id="37" name="Объект 1"/>
          <p:cNvPicPr>
            <a:picLocks noGrp="1" noChangeAspect="1"/>
          </p:cNvPicPr>
          <p:nvPr>
            <p:ph sz="quarter" idx="4294967295"/>
          </p:nvPr>
        </p:nvPicPr>
        <p:blipFill>
          <a:blip r:embed="rId6">
            <a:extLst>
              <a:ext uri="{28A0092B-C50C-407E-A947-70E740481C1C}">
                <a14:useLocalDpi xmlns:a14="http://schemas.microsoft.com/office/drawing/2010/main" val="0"/>
              </a:ext>
            </a:extLst>
          </a:blip>
          <a:stretch>
            <a:fillRect/>
          </a:stretch>
        </p:blipFill>
        <p:spPr>
          <a:xfrm>
            <a:off x="5984676" y="1117600"/>
            <a:ext cx="2676922" cy="2141538"/>
          </a:xfrm>
          <a:prstGeom prst="rect">
            <a:avLst/>
          </a:prstGeom>
          <a:ln w="57150">
            <a:solidFill>
              <a:schemeClr val="bg1"/>
            </a:solidFill>
          </a:ln>
          <a:effectLst/>
        </p:spPr>
      </p:pic>
      <p:sp>
        <p:nvSpPr>
          <p:cNvPr id="25" name="Подзаголовок 2">
            <a:extLst>
              <a:ext uri="{FF2B5EF4-FFF2-40B4-BE49-F238E27FC236}">
                <a16:creationId xmlns:a16="http://schemas.microsoft.com/office/drawing/2014/main" id="{3A299478-0BC4-0743-9874-CF8BF02CEFC4}"/>
              </a:ext>
            </a:extLst>
          </p:cNvPr>
          <p:cNvSpPr txBox="1">
            <a:spLocks/>
          </p:cNvSpPr>
          <p:nvPr/>
        </p:nvSpPr>
        <p:spPr>
          <a:xfrm>
            <a:off x="1618002" y="771134"/>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RUSSIAN STARTUP TOUR </a:t>
            </a:r>
            <a:endParaRPr lang="ru-RU"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r>
              <a:rPr lang="en-US"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2013～2014</a:t>
            </a:r>
          </a:p>
        </p:txBody>
      </p:sp>
    </p:spTree>
    <p:extLst>
      <p:ext uri="{BB962C8B-B14F-4D97-AF65-F5344CB8AC3E}">
        <p14:creationId xmlns:p14="http://schemas.microsoft.com/office/powerpoint/2010/main" val="194595064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1" name="Объект 2"/>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7438315" y="0"/>
            <a:ext cx="5474745" cy="3607192"/>
          </a:xfrm>
          <a:prstGeom prst="rect">
            <a:avLst/>
          </a:prstGeom>
          <a:ln>
            <a:solidFill>
              <a:schemeClr val="bg1"/>
            </a:solidFill>
          </a:ln>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28</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3966593"/>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プレスカンファレンスに、大手IT系出版社や通信社の記者50名</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SNSにて３ヶ月ごとに400以上の投稿（チャンネル「Ask a Pro」の若年層へのプロモーション、フェイスブック内にグループの作成・拡散）</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990783"/>
              <a:ext cx="87794" cy="120889"/>
            </a:xfrm>
            <a:prstGeom prst="rect">
              <a:avLst/>
            </a:prstGeom>
            <a:effectLst/>
          </p:spPr>
        </p:pic>
      </p:grpSp>
      <p:grpSp>
        <p:nvGrpSpPr>
          <p:cNvPr id="33" name="Группа 32"/>
          <p:cNvGrpSpPr/>
          <p:nvPr/>
        </p:nvGrpSpPr>
        <p:grpSpPr>
          <a:xfrm>
            <a:off x="6990842" y="4537524"/>
            <a:ext cx="3464545" cy="2418833"/>
            <a:chOff x="8195922" y="4313647"/>
            <a:chExt cx="3464545" cy="2418833"/>
          </a:xfrm>
          <a:effectLst/>
        </p:grpSpPr>
        <p:sp>
          <p:nvSpPr>
            <p:cNvPr id="34" name="Подзаголовок 2"/>
            <p:cNvSpPr txBox="1"/>
            <p:nvPr/>
          </p:nvSpPr>
          <p:spPr>
            <a:xfrm>
              <a:off x="8283716" y="4313647"/>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「adme.ru」との創造的なスペシャルプロジェクト</a:t>
              </a:r>
            </a:p>
            <a:p>
              <a:pPr lvl="0"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結果：キャンペーン実施期間の「Creative Cloud」の購入数が２倍に増加　　　</a:t>
              </a:r>
            </a:p>
          </p:txBody>
        </p:sp>
        <p:pic>
          <p:nvPicPr>
            <p:cNvPr id="36" name="Рисунок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4408936"/>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7" name="Подзаголовок 2"/>
          <p:cNvSpPr txBox="1"/>
          <p:nvPr/>
        </p:nvSpPr>
        <p:spPr>
          <a:xfrm>
            <a:off x="1618002" y="1926455"/>
            <a:ext cx="3682390"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マスコミを通じたブランディングと売上増加</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トップ出版社とのプレスカンファレンスと特別プロジェクトの運営、SNSの導入</a:t>
            </a: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842" y="5201204"/>
            <a:ext cx="87794" cy="120889"/>
          </a:xfrm>
          <a:prstGeom prst="rect">
            <a:avLst/>
          </a:prstGeom>
          <a:effectLst/>
        </p:spPr>
      </p:pic>
      <p:pic>
        <p:nvPicPr>
          <p:cNvPr id="20" name="Объект 1"/>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6588559" y="1034732"/>
            <a:ext cx="1454677" cy="2141856"/>
          </a:xfrm>
          <a:prstGeom prst="rect">
            <a:avLst/>
          </a:prstGeom>
          <a:ln w="57150">
            <a:solidFill>
              <a:schemeClr val="bg1"/>
            </a:solidFill>
          </a:ln>
          <a:effectLst/>
        </p:spPr>
      </p:pic>
      <p:sp>
        <p:nvSpPr>
          <p:cNvPr id="32" name="Подзаголовок 2">
            <a:extLst>
              <a:ext uri="{FF2B5EF4-FFF2-40B4-BE49-F238E27FC236}">
                <a16:creationId xmlns:a16="http://schemas.microsoft.com/office/drawing/2014/main" id="{4F93CE24-4301-614F-ABB4-78E9FFDA49DE}"/>
              </a:ext>
            </a:extLst>
          </p:cNvPr>
          <p:cNvSpPr txBox="1">
            <a:spLocks/>
          </p:cNvSpPr>
          <p:nvPr/>
        </p:nvSpPr>
        <p:spPr>
          <a:xfrm>
            <a:off x="1618002" y="750705"/>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ADOBE SYSTEMS</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2014</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10</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10</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p:txBody>
      </p:sp>
    </p:spTree>
    <p:extLst>
      <p:ext uri="{BB962C8B-B14F-4D97-AF65-F5344CB8AC3E}">
        <p14:creationId xmlns:p14="http://schemas.microsoft.com/office/powerpoint/2010/main" val="10708209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0" name="Рисунок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rcRect l="42370" t="444" r="6815" b="-444"/>
          <a:stretch>
            <a:fillRect/>
          </a:stretch>
        </p:blipFill>
        <p:spPr>
          <a:xfrm>
            <a:off x="6964680" y="0"/>
            <a:ext cx="5227320" cy="6858000"/>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6" name="Подзаголовок 2">
            <a:extLst>
              <a:ext uri="{FF2B5EF4-FFF2-40B4-BE49-F238E27FC236}">
                <a16:creationId xmlns:a16="http://schemas.microsoft.com/office/drawing/2014/main" id="{FAB30581-AC97-D44B-9FEC-84B68F76B759}"/>
              </a:ext>
            </a:extLst>
          </p:cNvPr>
          <p:cNvSpPr txBox="1">
            <a:spLocks/>
          </p:cNvSpPr>
          <p:nvPr/>
        </p:nvSpPr>
        <p:spPr>
          <a:xfrm>
            <a:off x="1258719" y="2958261"/>
            <a:ext cx="4961973" cy="9414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保健</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と医薬関係</a:t>
            </a:r>
          </a:p>
        </p:txBody>
      </p:sp>
    </p:spTree>
    <p:extLst>
      <p:ext uri="{BB962C8B-B14F-4D97-AF65-F5344CB8AC3E}">
        <p14:creationId xmlns:p14="http://schemas.microsoft.com/office/powerpoint/2010/main" val="28249045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51" name="Рисунок 50"/>
          <p:cNvPicPr>
            <a:picLocks noChangeAspect="1"/>
          </p:cNvPicPr>
          <p:nvPr/>
        </p:nvPicPr>
        <p:blipFill>
          <a:blip r:embed="rId2">
            <a:extLst>
              <a:ext uri="{28A0092B-C50C-407E-A947-70E740481C1C}">
                <a14:useLocalDpi xmlns:a14="http://schemas.microsoft.com/office/drawing/2010/main" val="0"/>
              </a:ext>
            </a:extLst>
          </a:blip>
          <a:srcRect t="6491" b="-6491"/>
          <a:stretch>
            <a:fillRect/>
          </a:stretch>
        </p:blipFill>
        <p:spPr>
          <a:xfrm>
            <a:off x="6059487" y="3527429"/>
            <a:ext cx="5429879" cy="3635354"/>
          </a:xfrm>
          <a:prstGeom prst="rect">
            <a:avLst/>
          </a:prstGeom>
          <a:effectLst/>
        </p:spPr>
      </p:pic>
      <p:pic>
        <p:nvPicPr>
          <p:cNvPr id="52" name="Рисунок 51"/>
          <p:cNvPicPr>
            <a:picLocks noChangeAspect="1"/>
          </p:cNvPicPr>
          <p:nvPr/>
        </p:nvPicPr>
        <p:blipFill>
          <a:blip r:embed="rId3">
            <a:extLst>
              <a:ext uri="{28A0092B-C50C-407E-A947-70E740481C1C}">
                <a14:useLocalDpi xmlns:a14="http://schemas.microsoft.com/office/drawing/2010/main" val="0"/>
              </a:ext>
            </a:extLst>
          </a:blip>
          <a:srcRect l="15351" r="10420"/>
          <a:stretch>
            <a:fillRect/>
          </a:stretch>
        </p:blipFill>
        <p:spPr>
          <a:xfrm>
            <a:off x="4998836" y="4223548"/>
            <a:ext cx="2139384" cy="1921613"/>
          </a:xfrm>
          <a:prstGeom prst="rect">
            <a:avLst/>
          </a:prstGeom>
          <a:ln w="57150">
            <a:solidFill>
              <a:schemeClr val="bg1"/>
            </a:solidFill>
          </a:ln>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30</a:t>
            </a:r>
          </a:p>
        </p:txBody>
      </p:sp>
      <p:sp>
        <p:nvSpPr>
          <p:cNvPr id="21" name="Подзаголовок 2"/>
          <p:cNvSpPr txBox="1"/>
          <p:nvPr/>
        </p:nvSpPr>
        <p:spPr>
          <a:xfrm>
            <a:off x="1753879" y="2473917"/>
            <a:ext cx="4305608" cy="167823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60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ロシアにおける外傷学と整形学を質的に新しい段階に引き上げ、世界レベルの専門家向けの定期イベントを創り出す</a:t>
            </a:r>
          </a:p>
          <a:p>
            <a:pPr algn="l">
              <a:lnSpc>
                <a:spcPct val="100000"/>
              </a:lnSpc>
              <a:spcBef>
                <a:spcPts val="600"/>
              </a:spcBef>
              <a:spcAft>
                <a:spcPts val="600"/>
              </a:spcAft>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国際フォーラムの企画・運営とそのインフォメーションサポート</a:t>
            </a:r>
          </a:p>
          <a:p>
            <a:pPr algn="just">
              <a:lnSpc>
                <a:spcPct val="100000"/>
              </a:lnSpc>
              <a:spcBef>
                <a:spcPct val="0"/>
              </a:spcBef>
              <a:spcAft>
                <a:spcPts val="600"/>
              </a:spcAft>
            </a:pPr>
            <a:endParaRPr lang="ru-RU" dirty="0">
              <a:effectLst/>
              <a:latin typeface="DIN Pro Cond" panose="020B0506020101010102" pitchFamily="34" charset="-52"/>
              <a:cs typeface="DIN Pro Cond" panose="020B0506020101010102" pitchFamily="34" charset="-52"/>
            </a:endParaRPr>
          </a:p>
        </p:txBody>
      </p:sp>
      <p:pic>
        <p:nvPicPr>
          <p:cNvPr id="19" name="Рисунок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4" name="Группа 3"/>
          <p:cNvGrpSpPr/>
          <p:nvPr/>
        </p:nvGrpSpPr>
        <p:grpSpPr>
          <a:xfrm>
            <a:off x="7366113" y="1323883"/>
            <a:ext cx="4322397" cy="2418833"/>
            <a:chOff x="8195922" y="1323883"/>
            <a:chExt cx="3464545" cy="2418833"/>
          </a:xfrm>
          <a:effectLst/>
        </p:grpSpPr>
        <p:sp>
          <p:nvSpPr>
            <p:cNvPr id="11"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ユーラシア整形外科フォーラムがロシア連邦保健省の計画に含まれている</a:t>
              </a:r>
            </a:p>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政府系各機関からのサポートを受けた</a:t>
              </a:r>
            </a:p>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アゼルバイジャン、バングラディシュ、ヨルダン、イラン、カザフスタン、中国、モルドバ、ポーランド、タジキスタン、ウズベキスタン、日本の医療機関や専門組織との協力関係に関する13の覚書に署名された</a:t>
              </a:r>
            </a:p>
          </p:txBody>
        </p:sp>
        <p:pic>
          <p:nvPicPr>
            <p:cNvPr id="22" name="Рисунок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sp>
        <p:nvSpPr>
          <p:cNvPr id="25" name="Объект 2"/>
          <p:cNvSpPr txBox="1"/>
          <p:nvPr/>
        </p:nvSpPr>
        <p:spPr>
          <a:xfrm>
            <a:off x="3657437" y="2760006"/>
            <a:ext cx="3370908" cy="4351338"/>
          </a:xfrm>
          <a:prstGeom prst="rect">
            <a:avLst/>
          </a:prstGeom>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9pPr>
          </a:lstStyle>
          <a:p>
            <a:endParaRPr lang="ru-RU">
              <a:effectLst/>
            </a:endParaRPr>
          </a:p>
        </p:txBody>
      </p:sp>
      <p:sp>
        <p:nvSpPr>
          <p:cNvPr id="23" name="Подзаголовок 2"/>
          <p:cNvSpPr txBox="1"/>
          <p:nvPr/>
        </p:nvSpPr>
        <p:spPr>
          <a:xfrm>
            <a:off x="1697502" y="4312228"/>
            <a:ext cx="3913823"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endParaRPr lang="ru-RU">
              <a:effectLst/>
              <a:latin typeface="DIN Pro Cond" panose="020B0506020101010102" pitchFamily="34" charset="-52"/>
              <a:cs typeface="DIN Pro Cond" panose="020B0506020101010102" pitchFamily="34" charset="-52"/>
            </a:endParaRPr>
          </a:p>
        </p:txBody>
      </p:sp>
      <p:pic>
        <p:nvPicPr>
          <p:cNvPr id="47" name="Рисунок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111" y="1867434"/>
            <a:ext cx="109533" cy="120889"/>
          </a:xfrm>
          <a:prstGeom prst="rect">
            <a:avLst/>
          </a:prstGeom>
          <a:effectLst/>
        </p:spPr>
      </p:pic>
      <p:pic>
        <p:nvPicPr>
          <p:cNvPr id="48" name="Рисунок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6111" y="2170644"/>
            <a:ext cx="109533" cy="120889"/>
          </a:xfrm>
          <a:prstGeom prst="rect">
            <a:avLst/>
          </a:prstGeom>
          <a:effectLst/>
        </p:spPr>
      </p:pic>
      <p:sp>
        <p:nvSpPr>
          <p:cNvPr id="29" name="Подзаголовок 2"/>
          <p:cNvSpPr txBox="1"/>
          <p:nvPr/>
        </p:nvSpPr>
        <p:spPr>
          <a:xfrm>
            <a:off x="1753880" y="4932855"/>
            <a:ext cx="3231852" cy="121944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世界中の整形外科医のための前例のないコミュニケーションの場を設けた</a:t>
            </a:r>
          </a:p>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70ヶ国から3750名が参加</a:t>
            </a:r>
          </a:p>
          <a:p>
            <a:pPr algn="l" rtl="0">
              <a:spcBef>
                <a:spcPts val="600"/>
              </a:spcBef>
              <a:spcAft>
                <a:spcPts val="600"/>
              </a:spcAft>
            </a:pPr>
            <a:r>
              <a:rPr lang="ja-JP" sz="1200" b="0" i="0" u="none" strike="noStrike">
                <a:effectLst/>
                <a:highlight>
                  <a:srgbClr val="000000">
                    <a:alpha val="0"/>
                  </a:srgbClr>
                </a:highlight>
                <a:latin typeface="MS Gothic"/>
                <a:ea typeface="MS Gothic"/>
                <a:cs typeface="DIN Pro Cond"/>
              </a:rPr>
              <a:t>プロジェクト実現のために集めた資金（ファンドライジング）は4900万ルーブル</a:t>
            </a:r>
          </a:p>
        </p:txBody>
      </p:sp>
      <p:sp>
        <p:nvSpPr>
          <p:cNvPr id="33" name="Подзаголовок 2"/>
          <p:cNvSpPr txBox="1"/>
          <p:nvPr/>
        </p:nvSpPr>
        <p:spPr>
          <a:xfrm>
            <a:off x="1753880" y="4361924"/>
            <a:ext cx="5173552"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4" name="Рисунок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347" y="5028144"/>
            <a:ext cx="109533" cy="120889"/>
          </a:xfrm>
          <a:prstGeom prst="rect">
            <a:avLst/>
          </a:prstGeom>
          <a:effectLst/>
        </p:spPr>
      </p:pic>
      <p:pic>
        <p:nvPicPr>
          <p:cNvPr id="36" name="Рисунок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4347" y="5467861"/>
            <a:ext cx="109533" cy="120889"/>
          </a:xfrm>
          <a:prstGeom prst="rect">
            <a:avLst/>
          </a:prstGeom>
          <a:effectLst/>
        </p:spPr>
      </p:pic>
      <p:pic>
        <p:nvPicPr>
          <p:cNvPr id="41" name="Рисунок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7449" y="5791215"/>
            <a:ext cx="109533" cy="120889"/>
          </a:xfrm>
          <a:prstGeom prst="rect">
            <a:avLst/>
          </a:prstGeom>
          <a:effectLst/>
        </p:spPr>
      </p:pic>
      <p:pic>
        <p:nvPicPr>
          <p:cNvPr id="50" name="Рисунок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27" name="Подзаголовок 2">
            <a:extLst>
              <a:ext uri="{FF2B5EF4-FFF2-40B4-BE49-F238E27FC236}">
                <a16:creationId xmlns:a16="http://schemas.microsoft.com/office/drawing/2014/main" id="{906FE47C-402D-434C-88A1-C4B191FD3063}"/>
              </a:ext>
            </a:extLst>
          </p:cNvPr>
          <p:cNvSpPr txBox="1">
            <a:spLocks/>
          </p:cNvSpPr>
          <p:nvPr/>
        </p:nvSpPr>
        <p:spPr>
          <a:xfrm>
            <a:off x="1752279" y="70570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ユーラシア整形外科</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フォーラム</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29</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30</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モスクワ、エキスポセンター</a:t>
            </a:r>
          </a:p>
        </p:txBody>
      </p:sp>
    </p:spTree>
    <p:extLst>
      <p:ext uri="{BB962C8B-B14F-4D97-AF65-F5344CB8AC3E}">
        <p14:creationId xmlns:p14="http://schemas.microsoft.com/office/powerpoint/2010/main" val="344545788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0" name="Объект 16"/>
          <p:cNvPicPr>
            <a:picLocks noGrp="1" noChangeAspect="1"/>
          </p:cNvPicPr>
          <p:nvPr>
            <p:ph sz="half" idx="4294967295"/>
          </p:nvPr>
        </p:nvPicPr>
        <p:blipFill>
          <a:blip r:embed="rId2"/>
          <a:srcRect l="32568" r="16483"/>
          <a:stretch>
            <a:fillRect/>
          </a:stretch>
        </p:blipFill>
        <p:spPr>
          <a:xfrm>
            <a:off x="6966857" y="-2"/>
            <a:ext cx="5290457" cy="6858000"/>
          </a:xfrm>
          <a:prstGeom prst="rect">
            <a:avLst/>
          </a:prstGeom>
          <a:effectLst/>
        </p:spPr>
      </p:pic>
      <p:pic>
        <p:nvPicPr>
          <p:cNvPr id="30" name="Рисунок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6" name="Подзаголовок 2">
            <a:extLst>
              <a:ext uri="{FF2B5EF4-FFF2-40B4-BE49-F238E27FC236}">
                <a16:creationId xmlns:a16="http://schemas.microsoft.com/office/drawing/2014/main" id="{6AD60F8F-0D2C-9045-9E3D-2400F87EDE69}"/>
              </a:ext>
            </a:extLst>
          </p:cNvPr>
          <p:cNvSpPr txBox="1">
            <a:spLocks/>
          </p:cNvSpPr>
          <p:nvPr/>
        </p:nvSpPr>
        <p:spPr>
          <a:xfrm>
            <a:off x="1258719" y="2976922"/>
            <a:ext cx="4961973" cy="904152"/>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自動車メーカーとの共同事業実績</a:t>
            </a:r>
          </a:p>
        </p:txBody>
      </p:sp>
    </p:spTree>
    <p:extLst>
      <p:ext uri="{BB962C8B-B14F-4D97-AF65-F5344CB8AC3E}">
        <p14:creationId xmlns:p14="http://schemas.microsoft.com/office/powerpoint/2010/main" val="34889612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7"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rcRect l="4623" r="-4623"/>
          <a:stretch>
            <a:fillRect/>
          </a:stretch>
        </p:blipFill>
        <p:spPr>
          <a:xfrm>
            <a:off x="7433201" y="0"/>
            <a:ext cx="5494546" cy="3607192"/>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32</a:t>
            </a:r>
          </a:p>
        </p:txBody>
      </p:sp>
      <p:sp>
        <p:nvSpPr>
          <p:cNvPr id="21" name="Подзаголовок 2"/>
          <p:cNvSpPr txBox="1"/>
          <p:nvPr/>
        </p:nvSpPr>
        <p:spPr>
          <a:xfrm>
            <a:off x="1660501" y="2788585"/>
            <a:ext cx="3682389" cy="367139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sz="2200" b="0" i="0" u="none" strike="noStrike">
                <a:effectLst/>
                <a:highlight>
                  <a:srgbClr val="000000">
                    <a:alpha val="0"/>
                  </a:srgbClr>
                </a:highlight>
                <a:latin typeface="MS Gothic"/>
                <a:ea typeface="MS Gothic"/>
                <a:cs typeface="DIN Pro Cond"/>
              </a:rPr>
              <a:t>インフォメーションサポートにおいて我々が取り組む</a:t>
            </a:r>
            <a:r>
              <a:rPr lang="ja-JP" altLang="en-US" sz="2200">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endParaRPr lang="ja-JP" sz="2200" b="0" i="0" u="none" strike="noStrike">
              <a:effectLst/>
              <a:highlight>
                <a:srgbClr val="000000">
                  <a:alpha val="0"/>
                </a:srgbClr>
              </a:highlight>
              <a:latin typeface="MS Gothic"/>
              <a:ea typeface="MS Gothic"/>
              <a:cs typeface="DIN Pro Cond"/>
            </a:endParaRPr>
          </a:p>
          <a:p>
            <a:pPr algn="just">
              <a:lnSpc>
                <a:spcPct val="100000"/>
              </a:lnSpc>
              <a:spcBef>
                <a:spcPct val="0"/>
              </a:spcBef>
            </a:pPr>
            <a:endParaRPr lang="en-US" sz="2200" dirty="0">
              <a:effectLst/>
              <a:latin typeface="DIN Pro Cond" panose="020B0506020101010102" pitchFamily="34" charset="-52"/>
              <a:cs typeface="DIN Pro Cond" panose="020B0506020101010102" pitchFamily="34" charset="-52"/>
            </a:endParaRPr>
          </a:p>
          <a:p>
            <a:pPr algn="just" rtl="0">
              <a:lnSpc>
                <a:spcPct val="100000"/>
              </a:lnSpc>
              <a:spcBef>
                <a:spcPts val="600"/>
              </a:spcBef>
              <a:spcAft>
                <a:spcPts val="600"/>
              </a:spcAft>
            </a:pPr>
            <a:r>
              <a:rPr lang="ja-JP" sz="2200" b="0" i="0" u="none" strike="noStrike">
                <a:effectLst/>
                <a:highlight>
                  <a:srgbClr val="000000">
                    <a:alpha val="0"/>
                  </a:srgbClr>
                </a:highlight>
                <a:latin typeface="MS Gothic"/>
                <a:ea typeface="MS Gothic"/>
                <a:cs typeface="DIN Pro Cond"/>
              </a:rPr>
              <a:t>テストドライブの広報サポート</a:t>
            </a:r>
          </a:p>
          <a:p>
            <a:pPr algn="just" rtl="0">
              <a:lnSpc>
                <a:spcPct val="100000"/>
              </a:lnSpc>
              <a:spcBef>
                <a:spcPts val="600"/>
              </a:spcBef>
              <a:spcAft>
                <a:spcPts val="600"/>
              </a:spcAft>
            </a:pPr>
            <a:r>
              <a:rPr lang="ja-JP" sz="2200" b="0" i="0" u="none" strike="noStrike">
                <a:effectLst/>
                <a:highlight>
                  <a:srgbClr val="000000">
                    <a:alpha val="0"/>
                  </a:srgbClr>
                </a:highlight>
                <a:latin typeface="MS Gothic"/>
                <a:ea typeface="MS Gothic"/>
                <a:cs typeface="DIN Pro Cond"/>
              </a:rPr>
              <a:t>商品のプレゼンテーション</a:t>
            </a:r>
          </a:p>
          <a:p>
            <a:pPr algn="just" rtl="0">
              <a:lnSpc>
                <a:spcPct val="100000"/>
              </a:lnSpc>
              <a:spcBef>
                <a:spcPts val="600"/>
              </a:spcBef>
              <a:spcAft>
                <a:spcPts val="600"/>
              </a:spcAft>
            </a:pPr>
            <a:r>
              <a:rPr lang="ja-JP" sz="2200" b="0" i="0" u="none" strike="noStrike">
                <a:effectLst/>
                <a:highlight>
                  <a:srgbClr val="000000">
                    <a:alpha val="0"/>
                  </a:srgbClr>
                </a:highlight>
                <a:latin typeface="MS Gothic"/>
                <a:ea typeface="MS Gothic"/>
                <a:cs typeface="DIN Pro Cond"/>
              </a:rPr>
              <a:t>プロモーション戦略</a:t>
            </a:r>
          </a:p>
          <a:p>
            <a:pPr algn="just" rtl="0">
              <a:lnSpc>
                <a:spcPct val="100000"/>
              </a:lnSpc>
              <a:spcBef>
                <a:spcPts val="600"/>
              </a:spcBef>
              <a:spcAft>
                <a:spcPts val="600"/>
              </a:spcAft>
            </a:pPr>
            <a:r>
              <a:rPr lang="ja-JP" sz="2200" b="0" i="0" u="none" strike="noStrike">
                <a:effectLst/>
                <a:highlight>
                  <a:srgbClr val="000000">
                    <a:alpha val="0"/>
                  </a:srgbClr>
                </a:highlight>
                <a:latin typeface="MS Gothic"/>
                <a:ea typeface="MS Gothic"/>
                <a:cs typeface="DIN Pro Cond"/>
              </a:rPr>
              <a:t>広告キャンペーン</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39" name="Рисунок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35" name="Объект 2"/>
          <p:cNvPicPr>
            <a:picLocks noGrp="1" noChangeAspect="1"/>
          </p:cNvPicPr>
          <p:nvPr>
            <p:ph sz="quarter" idx="4294967295"/>
          </p:nvPr>
        </p:nvPicPr>
        <p:blipFill>
          <a:blip r:embed="rId5">
            <a:extLst>
              <a:ext uri="{28A0092B-C50C-407E-A947-70E740481C1C}">
                <a14:useLocalDpi xmlns:a14="http://schemas.microsoft.com/office/drawing/2010/main" val="0"/>
              </a:ext>
            </a:extLst>
          </a:blip>
          <a:srcRect l="1944" r="15530"/>
          <a:stretch>
            <a:fillRect/>
          </a:stretch>
        </p:blipFill>
        <p:spPr>
          <a:xfrm>
            <a:off x="5965777" y="1146157"/>
            <a:ext cx="2695623" cy="2113540"/>
          </a:xfrm>
          <a:prstGeom prst="rect">
            <a:avLst/>
          </a:prstGeom>
          <a:ln w="57150">
            <a:solidFill>
              <a:schemeClr val="bg1"/>
            </a:solidFill>
          </a:ln>
          <a:effectLst/>
        </p:spPr>
      </p:pic>
      <p:pic>
        <p:nvPicPr>
          <p:cNvPr id="38" name="Рисунок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9804" y="4362529"/>
            <a:ext cx="114655" cy="157875"/>
          </a:xfrm>
          <a:prstGeom prst="rect">
            <a:avLst/>
          </a:prstGeom>
          <a:effectLst/>
        </p:spPr>
      </p:pic>
      <p:pic>
        <p:nvPicPr>
          <p:cNvPr id="40" name="Рисунок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465" y="5161725"/>
            <a:ext cx="115036" cy="158400"/>
          </a:xfrm>
          <a:prstGeom prst="rect">
            <a:avLst/>
          </a:prstGeom>
          <a:effectLst/>
        </p:spPr>
      </p:pic>
      <p:pic>
        <p:nvPicPr>
          <p:cNvPr id="41" name="Рисунок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465" y="6164015"/>
            <a:ext cx="115036" cy="158400"/>
          </a:xfrm>
          <a:prstGeom prst="rect">
            <a:avLst/>
          </a:prstGeom>
          <a:effectLst/>
        </p:spPr>
      </p:pic>
      <p:pic>
        <p:nvPicPr>
          <p:cNvPr id="42" name="Рисунок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5465" y="5681531"/>
            <a:ext cx="115036" cy="158400"/>
          </a:xfrm>
          <a:prstGeom prst="rect">
            <a:avLst/>
          </a:prstGeom>
          <a:effectLst/>
        </p:spPr>
      </p:pic>
      <p:sp>
        <p:nvSpPr>
          <p:cNvPr id="17" name="Подзаголовок 2">
            <a:extLst>
              <a:ext uri="{FF2B5EF4-FFF2-40B4-BE49-F238E27FC236}">
                <a16:creationId xmlns:a16="http://schemas.microsoft.com/office/drawing/2014/main" id="{2448CA59-1F5D-6A46-9B0D-A7CB77E40B85}"/>
              </a:ext>
            </a:extLst>
          </p:cNvPr>
          <p:cNvSpPr txBox="1">
            <a:spLocks/>
          </p:cNvSpPr>
          <p:nvPr/>
        </p:nvSpPr>
        <p:spPr>
          <a:xfrm>
            <a:off x="1660503" y="752952"/>
            <a:ext cx="430527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SCANIA</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三菱</a:t>
            </a:r>
          </a:p>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ISUZU</a:t>
            </a: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2008～2018</a:t>
            </a:r>
          </a:p>
        </p:txBody>
      </p:sp>
    </p:spTree>
    <p:extLst>
      <p:ext uri="{BB962C8B-B14F-4D97-AF65-F5344CB8AC3E}">
        <p14:creationId xmlns:p14="http://schemas.microsoft.com/office/powerpoint/2010/main" val="329982010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3" name="Подзаголовок 2"/>
          <p:cNvSpPr txBox="1"/>
          <p:nvPr/>
        </p:nvSpPr>
        <p:spPr>
          <a:xfrm>
            <a:off x="9094803" y="615802"/>
            <a:ext cx="2415298" cy="59583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大規模なコミュニケーション戦略・活動</a:t>
            </a:r>
          </a:p>
        </p:txBody>
      </p:sp>
      <p:pic>
        <p:nvPicPr>
          <p:cNvPr id="16" name="Рисунок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971" y="689770"/>
            <a:ext cx="539052" cy="441811"/>
          </a:xfrm>
          <a:prstGeom prst="rect">
            <a:avLst/>
          </a:prstGeom>
          <a:effectLst/>
        </p:spPr>
      </p:pic>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2744" y="4348259"/>
            <a:ext cx="547507" cy="534824"/>
          </a:xfrm>
          <a:prstGeom prst="rect">
            <a:avLst/>
          </a:prstGeom>
          <a:effectLst/>
        </p:spPr>
      </p:pic>
      <p:pic>
        <p:nvPicPr>
          <p:cNvPr id="21" name="Рисунок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148" y="3112556"/>
            <a:ext cx="606699" cy="505229"/>
          </a:xfrm>
          <a:prstGeom prst="rect">
            <a:avLst/>
          </a:prstGeom>
          <a:effectLst/>
        </p:spPr>
      </p:pic>
      <p:pic>
        <p:nvPicPr>
          <p:cNvPr id="22" name="Рисунок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9572" y="5613557"/>
            <a:ext cx="553850" cy="549622"/>
          </a:xfrm>
          <a:prstGeom prst="rect">
            <a:avLst/>
          </a:prstGeom>
          <a:effectLst/>
        </p:spPr>
      </p:pic>
      <p:sp>
        <p:nvSpPr>
          <p:cNvPr id="30" name="Подзаголовок 2"/>
          <p:cNvSpPr txBox="1"/>
          <p:nvPr/>
        </p:nvSpPr>
        <p:spPr>
          <a:xfrm>
            <a:off x="9094803" y="1790742"/>
            <a:ext cx="2117995" cy="66265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毎月の</a:t>
            </a:r>
          </a:p>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PRサポート</a:t>
            </a:r>
          </a:p>
        </p:txBody>
      </p:sp>
      <p:sp>
        <p:nvSpPr>
          <p:cNvPr id="31" name="Подзаголовок 2"/>
          <p:cNvSpPr txBox="1"/>
          <p:nvPr/>
        </p:nvSpPr>
        <p:spPr>
          <a:xfrm>
            <a:off x="9094803" y="3075807"/>
            <a:ext cx="2117995" cy="66265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プレスイベントや特別企画などの企画・運営</a:t>
            </a:r>
          </a:p>
        </p:txBody>
      </p:sp>
      <p:sp>
        <p:nvSpPr>
          <p:cNvPr id="32" name="Подзаголовок 2"/>
          <p:cNvSpPr txBox="1"/>
          <p:nvPr/>
        </p:nvSpPr>
        <p:spPr>
          <a:xfrm>
            <a:off x="9094803" y="4195641"/>
            <a:ext cx="2117995" cy="86776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マスコミやデジダルメディアとの連携</a:t>
            </a:r>
          </a:p>
        </p:txBody>
      </p:sp>
      <p:sp>
        <p:nvSpPr>
          <p:cNvPr id="33" name="Подзаголовок 2"/>
          <p:cNvSpPr txBox="1"/>
          <p:nvPr/>
        </p:nvSpPr>
        <p:spPr>
          <a:xfrm>
            <a:off x="9094803" y="5454483"/>
            <a:ext cx="2117995" cy="86776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ビジネスイベントや市のイベントなどのPRサポート</a:t>
            </a:r>
          </a:p>
        </p:txBody>
      </p:sp>
      <p:sp>
        <p:nvSpPr>
          <p:cNvPr id="2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03</a:t>
            </a:r>
          </a:p>
        </p:txBody>
      </p:sp>
      <p:sp>
        <p:nvSpPr>
          <p:cNvPr id="28" name="Подзаголовок 2"/>
          <p:cNvSpPr txBox="1"/>
          <p:nvPr/>
        </p:nvSpPr>
        <p:spPr>
          <a:xfrm>
            <a:off x="1660501" y="808443"/>
            <a:ext cx="1633566" cy="32313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主な事業</a:t>
            </a:r>
          </a:p>
        </p:txBody>
      </p:sp>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7198" y="2969044"/>
            <a:ext cx="1188667" cy="1678118"/>
          </a:xfrm>
          <a:prstGeom prst="rect">
            <a:avLst/>
          </a:prstGeom>
          <a:effectLst/>
        </p:spPr>
      </p:pic>
      <p:grpSp>
        <p:nvGrpSpPr>
          <p:cNvPr id="35" name="Группа 34"/>
          <p:cNvGrpSpPr/>
          <p:nvPr/>
        </p:nvGrpSpPr>
        <p:grpSpPr>
          <a:xfrm>
            <a:off x="4277198" y="808442"/>
            <a:ext cx="2896642" cy="4306657"/>
            <a:chOff x="8799604" y="874936"/>
            <a:chExt cx="2896642" cy="4306657"/>
          </a:xfrm>
          <a:effectLst/>
        </p:grpSpPr>
        <p:sp>
          <p:nvSpPr>
            <p:cNvPr id="36" name="Подзаголовок 2"/>
            <p:cNvSpPr txBox="1"/>
            <p:nvPr/>
          </p:nvSpPr>
          <p:spPr>
            <a:xfrm>
              <a:off x="8799604" y="874936"/>
              <a:ext cx="2896642" cy="104531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200" b="1" i="0" u="none" strike="noStrike">
                  <a:effectLst/>
                  <a:highlight>
                    <a:srgbClr val="000000">
                      <a:alpha val="0"/>
                    </a:srgbClr>
                  </a:highlight>
                  <a:latin typeface="MS Gothic"/>
                  <a:ea typeface="MS Gothic"/>
                  <a:cs typeface="DIN Pro Cond Light"/>
                </a:rPr>
                <a:t>「ポリログ」はPR会社として創立されました。「PR」は我々にとって最も重要な事業です。原子力産業からバービー人形まで、あらゆる分野で事業を展開してきました。「ポリログ」は、政府の要人の参加する大規模な国際イベントにおいて、1000人以上のロシア国内外の記者を受け入れられるプレスセンターを運営するなど、マスコミをサポートしています。そのため弊社とマスコミとの関係は非常に良好です。</a:t>
              </a:r>
            </a:p>
          </p:txBody>
        </p:sp>
        <p:sp>
          <p:nvSpPr>
            <p:cNvPr id="37" name="Подзаголовок 2"/>
            <p:cNvSpPr txBox="1"/>
            <p:nvPr/>
          </p:nvSpPr>
          <p:spPr>
            <a:xfrm>
              <a:off x="8799604" y="4872021"/>
              <a:ext cx="2484412" cy="30957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マクシム・スチコフ  </a:t>
              </a:r>
              <a:r>
                <a:rPr lang="ja-JP" sz="1400" b="0" i="0" u="none" strike="noStrike">
                  <a:effectLst/>
                  <a:highlight>
                    <a:srgbClr val="000000">
                      <a:alpha val="0"/>
                    </a:srgbClr>
                  </a:highlight>
                  <a:latin typeface="MS Gothic"/>
                  <a:ea typeface="MS Gothic"/>
                  <a:cs typeface="DIN Pro Cond Light"/>
                </a:rPr>
                <a:t>ビジネス・ディレクター</a:t>
              </a:r>
            </a:p>
          </p:txBody>
        </p:sp>
      </p:grpSp>
      <p:sp>
        <p:nvSpPr>
          <p:cNvPr id="41" name="Подзаголовок 2"/>
          <p:cNvSpPr txBox="1"/>
          <p:nvPr/>
        </p:nvSpPr>
        <p:spPr>
          <a:xfrm>
            <a:off x="4277198" y="5622702"/>
            <a:ext cx="2484412" cy="30957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hlinkClick r:id="rId7"/>
              </a:rPr>
              <a:t>PRサービスの詳細</a:t>
            </a:r>
          </a:p>
        </p:txBody>
      </p:sp>
      <p:pic>
        <p:nvPicPr>
          <p:cNvPr id="10" name="Рисунок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31" y="2308161"/>
            <a:ext cx="3744468" cy="2496312"/>
          </a:xfrm>
          <a:prstGeom prst="rect">
            <a:avLst/>
          </a:prstGeom>
          <a:effectLst/>
        </p:spPr>
      </p:pic>
      <p:cxnSp>
        <p:nvCxnSpPr>
          <p:cNvPr id="42" name="Прямая соединительная линия 41"/>
          <p:cNvCxnSpPr/>
          <p:nvPr/>
        </p:nvCxnSpPr>
        <p:spPr>
          <a:xfrm>
            <a:off x="4023845" y="689770"/>
            <a:ext cx="0" cy="6667214"/>
          </a:xfrm>
          <a:prstGeom prst="line">
            <a:avLst/>
          </a:prstGeom>
          <a:ln w="12700">
            <a:solidFill>
              <a:srgbClr val="6C6C6C"/>
            </a:solidFill>
          </a:ln>
          <a:effectLst/>
        </p:spPr>
        <p:style>
          <a:lnRef idx="1">
            <a:schemeClr val="accent1"/>
          </a:lnRef>
          <a:fillRef idx="0">
            <a:schemeClr val="accent1"/>
          </a:fillRef>
          <a:effectRef idx="0">
            <a:schemeClr val="accent1"/>
          </a:effectRef>
          <a:fontRef idx="minor">
            <a:schemeClr val="tx1"/>
          </a:fontRef>
        </p:style>
      </p:cxnSp>
      <p:pic>
        <p:nvPicPr>
          <p:cNvPr id="7" name="Рисунок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611" y="1790744"/>
            <a:ext cx="593236" cy="591338"/>
          </a:xfrm>
          <a:prstGeom prst="rect">
            <a:avLst/>
          </a:prstGeom>
          <a:effectLst/>
        </p:spPr>
      </p:pic>
      <p:pic>
        <p:nvPicPr>
          <p:cNvPr id="9" name="Рисунок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129286" y="1239023"/>
            <a:ext cx="1917676" cy="1056514"/>
          </a:xfrm>
          <a:prstGeom prst="rect">
            <a:avLst/>
          </a:prstGeom>
          <a:effectLst/>
        </p:spPr>
      </p:pic>
      <p:pic>
        <p:nvPicPr>
          <p:cNvPr id="5" name="Рисунок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6" name="Рисунок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7072" y="4321443"/>
            <a:ext cx="3561703" cy="2373068"/>
          </a:xfrm>
          <a:prstGeom prst="rect">
            <a:avLst/>
          </a:prstGeom>
          <a:effectLst/>
        </p:spPr>
      </p:pic>
      <p:sp>
        <p:nvSpPr>
          <p:cNvPr id="29" name="Подзаголовок 2">
            <a:extLst>
              <a:ext uri="{FF2B5EF4-FFF2-40B4-BE49-F238E27FC236}">
                <a16:creationId xmlns:a16="http://schemas.microsoft.com/office/drawing/2014/main" id="{7B6F3940-60F7-6241-B2FD-87C4AF5FFBCC}"/>
              </a:ext>
            </a:extLst>
          </p:cNvPr>
          <p:cNvSpPr txBox="1">
            <a:spLocks/>
          </p:cNvSpPr>
          <p:nvPr/>
        </p:nvSpPr>
        <p:spPr>
          <a:xfrm>
            <a:off x="1660501" y="1083723"/>
            <a:ext cx="1056515"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PR</a:t>
            </a:r>
            <a:endParaRPr lang="ru-RU"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endParaRPr>
          </a:p>
        </p:txBody>
      </p:sp>
    </p:spTree>
    <p:extLst>
      <p:ext uri="{BB962C8B-B14F-4D97-AF65-F5344CB8AC3E}">
        <p14:creationId xmlns:p14="http://schemas.microsoft.com/office/powerpoint/2010/main" val="409730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7" name="Объект 2"/>
          <p:cNvPicPr>
            <a:picLocks noGrp="1" noChangeAspect="1"/>
          </p:cNvPicPr>
          <p:nvPr>
            <p:ph sz="half" idx="4294967295"/>
          </p:nvPr>
        </p:nvPicPr>
        <p:blipFill>
          <a:blip r:embed="rId2">
            <a:extLst>
              <a:ext uri="{28A0092B-C50C-407E-A947-70E740481C1C}">
                <a14:useLocalDpi xmlns:a14="http://schemas.microsoft.com/office/drawing/2010/main" val="0"/>
              </a:ext>
            </a:extLst>
          </a:blip>
          <a:srcRect l="8853" r="19898" b="28751"/>
          <a:stretch>
            <a:fillRect/>
          </a:stretch>
        </p:blipFill>
        <p:spPr>
          <a:xfrm>
            <a:off x="7450976" y="-74279"/>
            <a:ext cx="5519359"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33</a:t>
            </a:r>
          </a:p>
        </p:txBody>
      </p:sp>
      <p:sp>
        <p:nvSpPr>
          <p:cNvPr id="21" name="Подзаголовок 2"/>
          <p:cNvSpPr txBox="1"/>
          <p:nvPr/>
        </p:nvSpPr>
        <p:spPr>
          <a:xfrm>
            <a:off x="1677772" y="2480707"/>
            <a:ext cx="4288009"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記者の招待と登録</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530209" y="3966593"/>
            <a:ext cx="4234568" cy="1852690"/>
            <a:chOff x="8195922" y="752952"/>
            <a:chExt cx="4234568" cy="1852690"/>
          </a:xfrm>
          <a:effectLst/>
        </p:grpSpPr>
        <p:sp>
          <p:nvSpPr>
            <p:cNvPr id="28" name="Подзаголовок 2"/>
            <p:cNvSpPr txBox="1"/>
            <p:nvPr/>
          </p:nvSpPr>
          <p:spPr>
            <a:xfrm>
              <a:off x="8283716" y="1323883"/>
              <a:ext cx="3376751" cy="128175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自動車分野のマスコミ代表者やブロガーら25名が参加</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マスコミによる50本以上のオンライン、紙媒体での報道</a:t>
              </a:r>
              <a:endParaRPr lang="ru-RU" sz="1400" dirty="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2000607"/>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23" name="Объект 1"/>
          <p:cNvPicPr>
            <a:picLocks noGrp="1" noChangeAspect="1"/>
          </p:cNvPicPr>
          <p:nvPr>
            <p:ph sz="quarter" idx="4294967295"/>
          </p:nvPr>
        </p:nvPicPr>
        <p:blipFill>
          <a:blip r:embed="rId6">
            <a:extLst>
              <a:ext uri="{28A0092B-C50C-407E-A947-70E740481C1C}">
                <a14:useLocalDpi xmlns:a14="http://schemas.microsoft.com/office/drawing/2010/main" val="0"/>
              </a:ext>
            </a:extLst>
          </a:blip>
          <a:srcRect l="14293" r="230" b="994"/>
          <a:stretch>
            <a:fillRect/>
          </a:stretch>
        </p:blipFill>
        <p:spPr>
          <a:xfrm>
            <a:off x="5952465" y="1127617"/>
            <a:ext cx="2734336" cy="2110883"/>
          </a:xfrm>
          <a:prstGeom prst="rect">
            <a:avLst/>
          </a:prstGeom>
          <a:ln w="57150">
            <a:solidFill>
              <a:schemeClr val="bg1"/>
            </a:solidFill>
          </a:ln>
          <a:effectLst/>
        </p:spPr>
      </p:pic>
      <p:sp>
        <p:nvSpPr>
          <p:cNvPr id="25" name="Подзаголовок 2">
            <a:extLst>
              <a:ext uri="{FF2B5EF4-FFF2-40B4-BE49-F238E27FC236}">
                <a16:creationId xmlns:a16="http://schemas.microsoft.com/office/drawing/2014/main" id="{45B8A182-401D-9240-B35C-53C7DA5ED0E1}"/>
              </a:ext>
            </a:extLst>
          </p:cNvPr>
          <p:cNvSpPr txBox="1">
            <a:spLocks/>
          </p:cNvSpPr>
          <p:nvPr/>
        </p:nvSpPr>
        <p:spPr>
          <a:xfrm>
            <a:off x="1660504" y="752952"/>
            <a:ext cx="3508655"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スカニアのテストドライブ</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a:t>
            </a:r>
          </a:p>
          <a:p>
            <a:pPr algn="l">
              <a:lnSpc>
                <a:spcPct val="100000"/>
              </a:lnSpc>
              <a:spcBef>
                <a:spcPts val="0"/>
              </a:spcBef>
            </a:pPr>
            <a:endPar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p:txBody>
      </p:sp>
    </p:spTree>
    <p:extLst>
      <p:ext uri="{BB962C8B-B14F-4D97-AF65-F5344CB8AC3E}">
        <p14:creationId xmlns:p14="http://schemas.microsoft.com/office/powerpoint/2010/main" val="42824977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7"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433201" y="-74279"/>
            <a:ext cx="5574338"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34</a:t>
            </a:r>
          </a:p>
        </p:txBody>
      </p:sp>
      <p:sp>
        <p:nvSpPr>
          <p:cNvPr id="21" name="Подзаголовок 2"/>
          <p:cNvSpPr txBox="1"/>
          <p:nvPr/>
        </p:nvSpPr>
        <p:spPr>
          <a:xfrm>
            <a:off x="1676544" y="2454089"/>
            <a:ext cx="3682390"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ブランド知名度の向上</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マスコミとの協力とプレスイベントの企画・企画</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599342" y="4537524"/>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月に80本の充実した報道</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１ディーラー向けの講習</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１プレス・モーニング</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1599342" y="3966593"/>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548" y="4622622"/>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548" y="4990315"/>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548" y="5358008"/>
            <a:ext cx="87794" cy="120889"/>
          </a:xfrm>
          <a:prstGeom prst="rect">
            <a:avLst/>
          </a:prstGeom>
          <a:effectLst/>
        </p:spPr>
      </p:pic>
      <p:sp>
        <p:nvSpPr>
          <p:cNvPr id="25" name="Подзаголовок 2">
            <a:extLst>
              <a:ext uri="{FF2B5EF4-FFF2-40B4-BE49-F238E27FC236}">
                <a16:creationId xmlns:a16="http://schemas.microsoft.com/office/drawing/2014/main" id="{C68ADBC5-E76C-1E41-8E53-21C3EDB90561}"/>
              </a:ext>
            </a:extLst>
          </p:cNvPr>
          <p:cNvSpPr txBox="1">
            <a:spLocks/>
          </p:cNvSpPr>
          <p:nvPr/>
        </p:nvSpPr>
        <p:spPr>
          <a:xfrm>
            <a:off x="1660504" y="752952"/>
            <a:ext cx="4305277"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ISUZU</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への毎月の総合的</a:t>
            </a: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PR</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サポート</a:t>
            </a: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2017～2018</a:t>
            </a:r>
          </a:p>
        </p:txBody>
      </p:sp>
    </p:spTree>
    <p:extLst>
      <p:ext uri="{BB962C8B-B14F-4D97-AF65-F5344CB8AC3E}">
        <p14:creationId xmlns:p14="http://schemas.microsoft.com/office/powerpoint/2010/main" val="6778108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6" name="Объект 2"/>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433201" y="-13577"/>
            <a:ext cx="5523500" cy="3681413"/>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35</a:t>
            </a:r>
          </a:p>
        </p:txBody>
      </p:sp>
      <p:sp>
        <p:nvSpPr>
          <p:cNvPr id="21" name="Подзаголовок 2"/>
          <p:cNvSpPr txBox="1"/>
          <p:nvPr/>
        </p:nvSpPr>
        <p:spPr>
          <a:xfrm>
            <a:off x="1676543" y="2397510"/>
            <a:ext cx="3682389"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ブランド知名度の向上</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マスコミとの協力とプレスイベントの企画・企画</a:t>
            </a:r>
            <a:endParaRPr lang="ru-RU" dirty="0">
              <a:effectLst/>
              <a:latin typeface="DIN Pro Cond" panose="020B0506020101010102" pitchFamily="34" charset="-52"/>
              <a:cs typeface="DIN Pro Cond" panose="020B0506020101010102" pitchFamily="34" charset="-52"/>
            </a:endParaRPr>
          </a:p>
          <a:p>
            <a:pPr algn="just">
              <a:lnSpc>
                <a:spcPct val="100000"/>
              </a:lnSpc>
              <a:spcBef>
                <a:spcPct val="0"/>
              </a:spcBef>
            </a:pPr>
            <a:endParaRPr lang="ru-RU" dirty="0">
              <a:effectLst/>
              <a:latin typeface="DIN Pro Cond" panose="020B0506020101010102" pitchFamily="34" charset="-52"/>
              <a:cs typeface="DIN Pro Cond" panose="020B0506020101010102" pitchFamily="34" charset="-52"/>
            </a:endParaRP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618003" y="4537524"/>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４のプレスリリース</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10のコメント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1つのインタビュー</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300本の報道</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3のプレスイベント</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4622622"/>
            <a:ext cx="87794" cy="120889"/>
          </a:xfrm>
          <a:prstGeom prst="rect">
            <a:avLst/>
          </a:prstGeom>
          <a:effectLst/>
        </p:spPr>
      </p:pic>
      <p:pic>
        <p:nvPicPr>
          <p:cNvPr id="31" name="Рисунок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5707586"/>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209" y="4990315"/>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sp>
        <p:nvSpPr>
          <p:cNvPr id="25" name="Объект 8"/>
          <p:cNvSpPr>
            <a:spLocks noGrp="1"/>
          </p:cNvSpPr>
          <p:nvPr>
            <p:ph sz="quarter" idx="4294967295"/>
          </p:nvPr>
        </p:nvSpPr>
        <p:spPr>
          <a:xfrm>
            <a:off x="5965777" y="1117841"/>
            <a:ext cx="2715324" cy="2141856"/>
          </a:xfrm>
          <a:prstGeom prst="rect">
            <a:avLst/>
          </a:prstGeom>
          <a:solidFill>
            <a:srgbClr val="FFFF00"/>
          </a:solidFill>
          <a:ln>
            <a:solidFill>
              <a:schemeClr val="bg1"/>
            </a:solidFill>
          </a:ln>
          <a:effectLst/>
        </p:spPr>
        <p:txBody>
          <a:bodyPr/>
          <a:lstStyle/>
          <a:p>
            <a:pPr marL="0" indent="0">
              <a:buNone/>
            </a:pPr>
            <a:endParaRPr lang="ru-RU">
              <a:effectLst/>
            </a:endParaRPr>
          </a:p>
        </p:txBody>
      </p:sp>
      <p:pic>
        <p:nvPicPr>
          <p:cNvPr id="23" name="Рисунок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3449" y="5358008"/>
            <a:ext cx="87794" cy="120889"/>
          </a:xfrm>
          <a:prstGeom prst="rect">
            <a:avLst/>
          </a:prstGeom>
          <a:effectLst/>
        </p:spPr>
      </p:pic>
      <p:pic>
        <p:nvPicPr>
          <p:cNvPr id="33" name="Объект 1"/>
          <p:cNvPicPr>
            <a:picLocks noGrp="1" noChangeAspect="1"/>
          </p:cNvPicPr>
          <p:nvPr>
            <p:ph sz="quarter" idx="4294967295"/>
          </p:nvPr>
        </p:nvPicPr>
        <p:blipFill>
          <a:blip r:embed="rId6">
            <a:extLst>
              <a:ext uri="{28A0092B-C50C-407E-A947-70E740481C1C}">
                <a14:useLocalDpi xmlns:a14="http://schemas.microsoft.com/office/drawing/2010/main" val="0"/>
              </a:ext>
            </a:extLst>
          </a:blip>
          <a:srcRect l="3161" r="12187"/>
          <a:stretch>
            <a:fillRect/>
          </a:stretch>
        </p:blipFill>
        <p:spPr>
          <a:xfrm>
            <a:off x="5966476" y="1117841"/>
            <a:ext cx="2720324" cy="2141856"/>
          </a:xfrm>
          <a:prstGeom prst="rect">
            <a:avLst/>
          </a:prstGeom>
          <a:ln w="57150">
            <a:solidFill>
              <a:schemeClr val="bg1"/>
            </a:solidFill>
          </a:ln>
          <a:effectLst/>
        </p:spPr>
      </p:pic>
      <p:pic>
        <p:nvPicPr>
          <p:cNvPr id="24" name="Рисунок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178" y="6093441"/>
            <a:ext cx="87794" cy="120889"/>
          </a:xfrm>
          <a:prstGeom prst="rect">
            <a:avLst/>
          </a:prstGeom>
          <a:effectLst/>
        </p:spPr>
      </p:pic>
      <p:sp>
        <p:nvSpPr>
          <p:cNvPr id="35" name="Подзаголовок 2">
            <a:extLst>
              <a:ext uri="{FF2B5EF4-FFF2-40B4-BE49-F238E27FC236}">
                <a16:creationId xmlns:a16="http://schemas.microsoft.com/office/drawing/2014/main" id="{82BC2D03-2DFB-5548-8BCA-20B17F668A6C}"/>
              </a:ext>
            </a:extLst>
          </p:cNvPr>
          <p:cNvSpPr txBox="1">
            <a:spLocks/>
          </p:cNvSpPr>
          <p:nvPr/>
        </p:nvSpPr>
        <p:spPr>
          <a:xfrm>
            <a:off x="1660503" y="752952"/>
            <a:ext cx="430527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スカニアへの毎月のインフォメーションサポート</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年から現在</a:t>
            </a:r>
          </a:p>
        </p:txBody>
      </p:sp>
      <p:sp>
        <p:nvSpPr>
          <p:cNvPr id="36" name="Подзаголовок 2">
            <a:extLst>
              <a:ext uri="{FF2B5EF4-FFF2-40B4-BE49-F238E27FC236}">
                <a16:creationId xmlns:a16="http://schemas.microsoft.com/office/drawing/2014/main" id="{650AFF07-A4CF-C448-8705-4F61F54E068E}"/>
              </a:ext>
            </a:extLst>
          </p:cNvPr>
          <p:cNvSpPr txBox="1">
            <a:spLocks/>
          </p:cNvSpPr>
          <p:nvPr/>
        </p:nvSpPr>
        <p:spPr>
          <a:xfrm>
            <a:off x="1618003" y="3966593"/>
            <a:ext cx="4146774" cy="821021"/>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altLang="ja-JP"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年の結果</a:t>
            </a:r>
          </a:p>
        </p:txBody>
      </p:sp>
    </p:spTree>
    <p:extLst>
      <p:ext uri="{BB962C8B-B14F-4D97-AF65-F5344CB8AC3E}">
        <p14:creationId xmlns:p14="http://schemas.microsoft.com/office/powerpoint/2010/main" val="67497851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23" name="Рисунок 22"/>
          <p:cNvPicPr>
            <a:picLocks noChangeAspect="1"/>
          </p:cNvPicPr>
          <p:nvPr/>
        </p:nvPicPr>
        <p:blipFill>
          <a:blip r:embed="rId2"/>
          <a:srcRect l="39963" t="687" r="-39963" b="-687"/>
          <a:stretch>
            <a:fillRect/>
          </a:stretch>
        </p:blipFill>
        <p:spPr>
          <a:xfrm>
            <a:off x="7433201" y="-28159"/>
            <a:ext cx="8008423" cy="3695995"/>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37</a:t>
            </a:r>
          </a:p>
        </p:txBody>
      </p:sp>
      <p:sp>
        <p:nvSpPr>
          <p:cNvPr id="21" name="Подзаголовок 2"/>
          <p:cNvSpPr txBox="1"/>
          <p:nvPr/>
        </p:nvSpPr>
        <p:spPr>
          <a:xfrm>
            <a:off x="1676544" y="2384137"/>
            <a:ext cx="3682390"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ブランドのメディア露出増加</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マスコミとの協力、インタビューのセッティング</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grpSp>
        <p:nvGrpSpPr>
          <p:cNvPr id="22" name="Группа 21"/>
          <p:cNvGrpSpPr/>
          <p:nvPr/>
        </p:nvGrpSpPr>
        <p:grpSpPr>
          <a:xfrm>
            <a:off x="1660504" y="3868236"/>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100を越える新聞・雑誌での報道</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2つのテレビシナリオ</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2つのラジオインタビュー</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776674"/>
              <a:ext cx="87794" cy="120889"/>
            </a:xfrm>
            <a:prstGeom prst="rect">
              <a:avLst/>
            </a:prstGeom>
            <a:effectLst/>
          </p:spPr>
        </p:pic>
      </p:grpSp>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504" y="5240738"/>
            <a:ext cx="87794" cy="120889"/>
          </a:xfrm>
          <a:prstGeom prst="rect">
            <a:avLst/>
          </a:prstGeom>
          <a:effectLst/>
        </p:spPr>
      </p:pic>
      <p:sp>
        <p:nvSpPr>
          <p:cNvPr id="25" name="Подзаголовок 2">
            <a:extLst>
              <a:ext uri="{FF2B5EF4-FFF2-40B4-BE49-F238E27FC236}">
                <a16:creationId xmlns:a16="http://schemas.microsoft.com/office/drawing/2014/main" id="{BE6DE8D3-0C90-D049-991A-BFEAF43ED71F}"/>
              </a:ext>
            </a:extLst>
          </p:cNvPr>
          <p:cNvSpPr txBox="1">
            <a:spLocks/>
          </p:cNvSpPr>
          <p:nvPr/>
        </p:nvSpPr>
        <p:spPr>
          <a:xfrm>
            <a:off x="1660504" y="752952"/>
            <a:ext cx="4305277"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ロシアにおける</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三菱自動車</a:t>
            </a:r>
            <a: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周年会</a:t>
            </a: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2011</a:t>
            </a:r>
          </a:p>
        </p:txBody>
      </p:sp>
    </p:spTree>
    <p:extLst>
      <p:ext uri="{BB962C8B-B14F-4D97-AF65-F5344CB8AC3E}">
        <p14:creationId xmlns:p14="http://schemas.microsoft.com/office/powerpoint/2010/main" val="30873829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0" name="Рисунок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6" name="Объект 5"/>
          <p:cNvPicPr>
            <a:picLocks noGrp="1" noChangeAspect="1"/>
          </p:cNvPicPr>
          <p:nvPr>
            <p:ph sz="half" idx="4294967295"/>
          </p:nvPr>
        </p:nvPicPr>
        <p:blipFill>
          <a:blip r:embed="rId3">
            <a:extLst>
              <a:ext uri="{28A0092B-C50C-407E-A947-70E740481C1C}">
                <a14:useLocalDpi xmlns:a14="http://schemas.microsoft.com/office/drawing/2010/main" val="0"/>
              </a:ext>
            </a:extLst>
          </a:blip>
          <a:srcRect l="15001" r="34377"/>
          <a:stretch>
            <a:fillRect/>
          </a:stretch>
        </p:blipFill>
        <p:spPr>
          <a:xfrm>
            <a:off x="6964218" y="1"/>
            <a:ext cx="5209309" cy="685799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7" name="Подзаголовок 2">
            <a:extLst>
              <a:ext uri="{FF2B5EF4-FFF2-40B4-BE49-F238E27FC236}">
                <a16:creationId xmlns:a16="http://schemas.microsoft.com/office/drawing/2014/main" id="{CB29F3E6-D41F-8E4D-A2A5-9503437138E0}"/>
              </a:ext>
            </a:extLst>
          </p:cNvPr>
          <p:cNvSpPr txBox="1">
            <a:spLocks/>
          </p:cNvSpPr>
          <p:nvPr/>
        </p:nvSpPr>
        <p:spPr>
          <a:xfrm>
            <a:off x="1258719" y="2958262"/>
            <a:ext cx="5011452" cy="9414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最終財</a:t>
            </a:r>
          </a:p>
          <a:p>
            <a:pPr algn="l">
              <a:lnSpc>
                <a:spcPct val="100000"/>
              </a:lnSpc>
              <a:spcBef>
                <a:spcPts val="0"/>
              </a:spcBef>
            </a:pPr>
            <a: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FMCG)</a:t>
            </a:r>
          </a:p>
        </p:txBody>
      </p:sp>
    </p:spTree>
    <p:extLst>
      <p:ext uri="{BB962C8B-B14F-4D97-AF65-F5344CB8AC3E}">
        <p14:creationId xmlns:p14="http://schemas.microsoft.com/office/powerpoint/2010/main" val="3626007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200" y="-11543"/>
            <a:ext cx="5523821" cy="3682547"/>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40</a:t>
            </a:r>
          </a:p>
        </p:txBody>
      </p:sp>
      <p:sp>
        <p:nvSpPr>
          <p:cNvPr id="21" name="Подзаголовок 2"/>
          <p:cNvSpPr txBox="1"/>
          <p:nvPr/>
        </p:nvSpPr>
        <p:spPr>
          <a:xfrm>
            <a:off x="1646740" y="2595190"/>
            <a:ext cx="3553627"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マスコミにおけるブランドの好印象拡大</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ブランドの５０周年記念行事の企画・運営、そのPRサポート</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39" name="Рисунок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grpSp>
        <p:nvGrpSpPr>
          <p:cNvPr id="16" name="Группа 15"/>
          <p:cNvGrpSpPr/>
          <p:nvPr/>
        </p:nvGrpSpPr>
        <p:grpSpPr>
          <a:xfrm>
            <a:off x="7122488" y="4929076"/>
            <a:ext cx="3464545" cy="2418833"/>
            <a:chOff x="8195922" y="1323883"/>
            <a:chExt cx="3464545" cy="2418833"/>
          </a:xfrm>
          <a:effectLst/>
        </p:grpSpPr>
        <p:sp>
          <p:nvSpPr>
            <p:cNvPr id="17"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会場設営</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記念行事の独自のスタイル形成</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行事には9万人以上が訪れた</a:t>
              </a:r>
            </a:p>
          </p:txBody>
        </p:sp>
        <p:pic>
          <p:nvPicPr>
            <p:cNvPr id="27" name="Рисунок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1" name="Рисунок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785034"/>
              <a:ext cx="87794" cy="120889"/>
            </a:xfrm>
            <a:prstGeom prst="rect">
              <a:avLst/>
            </a:prstGeom>
            <a:effectLst/>
          </p:spPr>
        </p:pic>
      </p:grpSp>
      <p:grpSp>
        <p:nvGrpSpPr>
          <p:cNvPr id="22" name="Группа 21"/>
          <p:cNvGrpSpPr/>
          <p:nvPr/>
        </p:nvGrpSpPr>
        <p:grpSpPr>
          <a:xfrm>
            <a:off x="1530209" y="4380768"/>
            <a:ext cx="4234568" cy="2989764"/>
            <a:chOff x="8195922" y="752952"/>
            <a:chExt cx="4234568" cy="2989764"/>
          </a:xfrm>
          <a:effectLst/>
        </p:grpSpPr>
        <p:sp>
          <p:nvSpPr>
            <p:cNvPr id="28"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ミニカーのコースの世界最長記録560 mを達成</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マスコミ業界から50名以上が参加</a:t>
              </a:r>
            </a:p>
          </p:txBody>
        </p:sp>
        <p:sp>
          <p:nvSpPr>
            <p:cNvPr id="29" name="Подзаголовок 2"/>
            <p:cNvSpPr txBox="1"/>
            <p:nvPr/>
          </p:nvSpPr>
          <p:spPr>
            <a:xfrm>
              <a:off x="8283716" y="752952"/>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grpSp>
      <p:pic>
        <p:nvPicPr>
          <p:cNvPr id="23" name="Рисунок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209" y="5631082"/>
            <a:ext cx="87794" cy="120889"/>
          </a:xfrm>
          <a:prstGeom prst="rect">
            <a:avLst/>
          </a:prstGeom>
          <a:effectLst/>
        </p:spPr>
      </p:pic>
      <p:pic>
        <p:nvPicPr>
          <p:cNvPr id="24" name="Рисунок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2488" y="5775486"/>
            <a:ext cx="87794" cy="120889"/>
          </a:xfrm>
          <a:prstGeom prst="rect">
            <a:avLst/>
          </a:prstGeom>
          <a:effectLst/>
        </p:spPr>
      </p:pic>
      <p:pic>
        <p:nvPicPr>
          <p:cNvPr id="2" name="Рисунок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65780" y="1885603"/>
            <a:ext cx="3553627" cy="2369381"/>
          </a:xfrm>
          <a:prstGeom prst="rect">
            <a:avLst/>
          </a:prstGeom>
          <a:ln w="76200">
            <a:solidFill>
              <a:schemeClr val="bg1"/>
            </a:solidFill>
          </a:ln>
          <a:effectLst/>
        </p:spPr>
      </p:pic>
      <p:sp>
        <p:nvSpPr>
          <p:cNvPr id="25" name="Подзаголовок 2">
            <a:extLst>
              <a:ext uri="{FF2B5EF4-FFF2-40B4-BE49-F238E27FC236}">
                <a16:creationId xmlns:a16="http://schemas.microsoft.com/office/drawing/2014/main" id="{61D1EC4E-52E8-7D4F-AF8E-D40BBB7BB0C4}"/>
              </a:ext>
            </a:extLst>
          </p:cNvPr>
          <p:cNvSpPr txBox="1">
            <a:spLocks/>
          </p:cNvSpPr>
          <p:nvPr/>
        </p:nvSpPr>
        <p:spPr>
          <a:xfrm>
            <a:off x="1660504" y="752952"/>
            <a:ext cx="430527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ギネスブック内の</a:t>
            </a:r>
            <a:b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b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HOT WHEELS」</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モスクワ、ザリャージエ公園</a:t>
            </a:r>
          </a:p>
        </p:txBody>
      </p:sp>
      <p:sp>
        <p:nvSpPr>
          <p:cNvPr id="32" name="Подзаголовок 2">
            <a:extLst>
              <a:ext uri="{FF2B5EF4-FFF2-40B4-BE49-F238E27FC236}">
                <a16:creationId xmlns:a16="http://schemas.microsoft.com/office/drawing/2014/main" id="{E6C00403-91A7-8743-94F2-BBE9D8198624}"/>
              </a:ext>
            </a:extLst>
          </p:cNvPr>
          <p:cNvSpPr txBox="1"/>
          <p:nvPr/>
        </p:nvSpPr>
        <p:spPr>
          <a:xfrm>
            <a:off x="1673986" y="-1337624"/>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endPar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endParaRPr>
          </a:p>
        </p:txBody>
      </p:sp>
    </p:spTree>
    <p:extLst>
      <p:ext uri="{BB962C8B-B14F-4D97-AF65-F5344CB8AC3E}">
        <p14:creationId xmlns:p14="http://schemas.microsoft.com/office/powerpoint/2010/main" val="14205567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6" name="Объект 1"/>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433201" y="0"/>
            <a:ext cx="5438366" cy="3607192"/>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41</a:t>
            </a:r>
          </a:p>
        </p:txBody>
      </p:sp>
      <p:sp>
        <p:nvSpPr>
          <p:cNvPr id="21" name="Подзаголовок 2"/>
          <p:cNvSpPr txBox="1"/>
          <p:nvPr/>
        </p:nvSpPr>
        <p:spPr>
          <a:xfrm>
            <a:off x="1660501" y="2970871"/>
            <a:ext cx="4702972"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売上の増加</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プロモーション実施</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673986" y="4537524"/>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娯楽プログラムの企画と運営</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行事の技術的支援を実施</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オリジナルのシナリオ作成と美術面でのイベント支援</a:t>
            </a:r>
          </a:p>
          <a:p>
            <a:pPr algn="l">
              <a:lnSpc>
                <a:spcPct val="100000"/>
              </a:lnSpc>
              <a:spcBef>
                <a:spcPts val="600"/>
              </a:spcBef>
              <a:spcAft>
                <a:spcPts val="600"/>
              </a:spcAft>
            </a:pPr>
            <a:endParaRPr lang="ru-RU" sz="140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1673986" y="3966593"/>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192" y="4622622"/>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192" y="4990315"/>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6192" y="5344300"/>
            <a:ext cx="87794" cy="120889"/>
          </a:xfrm>
          <a:prstGeom prst="rect">
            <a:avLst/>
          </a:prstGeom>
          <a:effectLst/>
        </p:spPr>
      </p:pic>
      <p:sp>
        <p:nvSpPr>
          <p:cNvPr id="25" name="Подзаголовок 2">
            <a:extLst>
              <a:ext uri="{FF2B5EF4-FFF2-40B4-BE49-F238E27FC236}">
                <a16:creationId xmlns:a16="http://schemas.microsoft.com/office/drawing/2014/main" id="{7A1DF760-DE39-8442-9C56-FA798249A890}"/>
              </a:ext>
            </a:extLst>
          </p:cNvPr>
          <p:cNvSpPr txBox="1">
            <a:spLocks/>
          </p:cNvSpPr>
          <p:nvPr/>
        </p:nvSpPr>
        <p:spPr>
          <a:xfrm>
            <a:off x="1660505" y="752952"/>
            <a:ext cx="4702968"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「LEECO」</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社が自社のショップ「エルドラド」にてフラッシュセールを実施</a:t>
            </a: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panose="020B0506020101010102" pitchFamily="34" charset="-52"/>
              </a:rPr>
              <a:t>2016 </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panose="020B0506020101010102" pitchFamily="34" charset="-52"/>
              </a:rPr>
              <a:t>モスクワ</a:t>
            </a:r>
          </a:p>
        </p:txBody>
      </p:sp>
    </p:spTree>
    <p:extLst>
      <p:ext uri="{BB962C8B-B14F-4D97-AF65-F5344CB8AC3E}">
        <p14:creationId xmlns:p14="http://schemas.microsoft.com/office/powerpoint/2010/main" val="32493826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4902" y="-40965"/>
            <a:ext cx="5603995" cy="3734537"/>
          </a:xfrm>
          <a:prstGeom prst="rect">
            <a:avLst/>
          </a:prstGeom>
          <a:effectLst/>
        </p:spPr>
      </p:pic>
      <p:sp>
        <p:nvSpPr>
          <p:cNvPr id="15"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42</a:t>
            </a:r>
          </a:p>
        </p:txBody>
      </p:sp>
      <p:sp>
        <p:nvSpPr>
          <p:cNvPr id="20" name="Подзаголовок 2"/>
          <p:cNvSpPr txBox="1"/>
          <p:nvPr/>
        </p:nvSpPr>
        <p:spPr>
          <a:xfrm>
            <a:off x="1660504" y="-1817778"/>
            <a:ext cx="4305277" cy="81717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endParaRPr lang="ja-JP" sz="1800" b="1" i="0" u="none" strike="noStrike">
              <a:gradFill>
                <a:tileRect/>
              </a:gradFill>
              <a:effectLst/>
              <a:highlight>
                <a:srgbClr val="000000">
                  <a:alpha val="0"/>
                </a:srgbClr>
              </a:highlight>
              <a:latin typeface="MS Gothic"/>
              <a:ea typeface="MS Gothic"/>
              <a:cs typeface="DIN Pro Cond Medium"/>
            </a:endParaRPr>
          </a:p>
        </p:txBody>
      </p:sp>
      <p:sp>
        <p:nvSpPr>
          <p:cNvPr id="21" name="Подзаголовок 2"/>
          <p:cNvSpPr txBox="1"/>
          <p:nvPr/>
        </p:nvSpPr>
        <p:spPr>
          <a:xfrm>
            <a:off x="1674353" y="2617048"/>
            <a:ext cx="4146774"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新商品の発売</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endParaRPr lang="ja-JP" altLang="en-US">
              <a:gradFill>
                <a:tileRect/>
              </a:gradFill>
              <a:highlight>
                <a:srgbClr val="000000">
                  <a:alpha val="0"/>
                </a:srgbClr>
              </a:highlight>
              <a:latin typeface="MS Gothic"/>
              <a:ea typeface="MS Gothic"/>
              <a:cs typeface="DIN Pro Cond Medium"/>
            </a:endParaRPr>
          </a:p>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「LeEco」ロシア第1号店開店セレモニーの運営</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8" name="Подзаголовок 2"/>
          <p:cNvSpPr txBox="1"/>
          <p:nvPr/>
        </p:nvSpPr>
        <p:spPr>
          <a:xfrm>
            <a:off x="1692647" y="4537524"/>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娯楽プログラムと開店セレモニーの企画・運営</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提供したサービス：会場の技術的な準備と行事のプロモーションサポート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記念品の製作</a:t>
            </a:r>
          </a:p>
          <a:p>
            <a:pPr algn="l">
              <a:lnSpc>
                <a:spcPct val="100000"/>
              </a:lnSpc>
              <a:spcBef>
                <a:spcPts val="600"/>
              </a:spcBef>
              <a:spcAft>
                <a:spcPts val="600"/>
              </a:spcAft>
            </a:pPr>
            <a:endParaRPr lang="ru-RU" sz="1400" dirty="0">
              <a:effectLst/>
              <a:latin typeface="DIN Pro Cond" panose="020B0506020101010102" pitchFamily="34" charset="-52"/>
              <a:cs typeface="DIN Pro Cond" panose="020B0506020101010102" pitchFamily="34" charset="-52"/>
            </a:endParaRPr>
          </a:p>
        </p:txBody>
      </p:sp>
      <p:sp>
        <p:nvSpPr>
          <p:cNvPr id="29" name="Подзаголовок 2"/>
          <p:cNvSpPr txBox="1"/>
          <p:nvPr/>
        </p:nvSpPr>
        <p:spPr>
          <a:xfrm>
            <a:off x="1692647" y="3966593"/>
            <a:ext cx="4146774" cy="82102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結果：</a:t>
            </a:r>
          </a:p>
        </p:txBody>
      </p:sp>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853" y="4622622"/>
            <a:ext cx="87794" cy="120889"/>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853" y="5767477"/>
            <a:ext cx="87794" cy="120889"/>
          </a:xfrm>
          <a:prstGeom prst="rect">
            <a:avLst/>
          </a:prstGeom>
          <a:effectLst/>
        </p:spPr>
      </p:pic>
      <p:pic>
        <p:nvPicPr>
          <p:cNvPr id="39" name="Рисунок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00000">
            <a:off x="11371569" y="2669531"/>
            <a:ext cx="1313432" cy="1313432"/>
          </a:xfrm>
          <a:prstGeom prst="rect">
            <a:avLst/>
          </a:prstGeom>
          <a:effectLst/>
        </p:spPr>
      </p:pic>
      <p:grpSp>
        <p:nvGrpSpPr>
          <p:cNvPr id="34" name="Группа 33"/>
          <p:cNvGrpSpPr/>
          <p:nvPr/>
        </p:nvGrpSpPr>
        <p:grpSpPr>
          <a:xfrm>
            <a:off x="7039537" y="4537524"/>
            <a:ext cx="3464545" cy="2418833"/>
            <a:chOff x="8195922" y="1323883"/>
            <a:chExt cx="3464545" cy="2418833"/>
          </a:xfrm>
          <a:effectLst/>
        </p:grpSpPr>
        <p:sp>
          <p:nvSpPr>
            <p:cNvPr id="35" name="Подзаголовок 2"/>
            <p:cNvSpPr txBox="1"/>
            <p:nvPr/>
          </p:nvSpPr>
          <p:spPr>
            <a:xfrm>
              <a:off x="8283716"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YouTubeビデオブロガー、マックス +100500を招待</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開会式当日で1200台のスマートフォンが購入され、ショッピングセンター「アトリウム」の正面全体に長蛇の列ができた</a:t>
              </a:r>
            </a:p>
            <a:p>
              <a:pPr algn="l">
                <a:lnSpc>
                  <a:spcPct val="100000"/>
                </a:lnSpc>
                <a:spcBef>
                  <a:spcPts val="600"/>
                </a:spcBef>
                <a:spcAft>
                  <a:spcPts val="600"/>
                </a:spcAft>
              </a:pPr>
              <a:endParaRPr lang="ru-RU" sz="1400" dirty="0">
                <a:effectLst/>
                <a:latin typeface="DIN Pro Cond" panose="020B0506020101010102" pitchFamily="34" charset="-52"/>
                <a:cs typeface="DIN Pro Cond" panose="020B0506020101010102" pitchFamily="34" charset="-52"/>
              </a:endParaRPr>
            </a:p>
          </p:txBody>
        </p:sp>
        <p:pic>
          <p:nvPicPr>
            <p:cNvPr id="37" name="Рисунок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408981"/>
              <a:ext cx="87794" cy="120889"/>
            </a:xfrm>
            <a:prstGeom prst="rect">
              <a:avLst/>
            </a:prstGeom>
            <a:effectLst/>
          </p:spPr>
        </p:pic>
        <p:pic>
          <p:nvPicPr>
            <p:cNvPr id="38" name="Рисунок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922" y="1998505"/>
              <a:ext cx="87794" cy="120889"/>
            </a:xfrm>
            <a:prstGeom prst="rect">
              <a:avLst/>
            </a:prstGeom>
            <a:effectLst/>
          </p:spPr>
        </p:pic>
      </p:grpSp>
      <p:pic>
        <p:nvPicPr>
          <p:cNvPr id="23" name="Рисунок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853" y="5195049"/>
            <a:ext cx="87794" cy="120889"/>
          </a:xfrm>
          <a:prstGeom prst="rect">
            <a:avLst/>
          </a:prstGeom>
          <a:effectLst/>
        </p:spPr>
      </p:pic>
      <p:pic>
        <p:nvPicPr>
          <p:cNvPr id="27" name="Объект 2"/>
          <p:cNvPicPr>
            <a:picLocks noGrp="1" noChangeAspect="1"/>
          </p:cNvPicPr>
          <p:nvPr>
            <p:ph sz="quarter" idx="4294967295"/>
          </p:nvPr>
        </p:nvPicPr>
        <p:blipFill>
          <a:blip r:embed="rId6">
            <a:extLst>
              <a:ext uri="{28A0092B-C50C-407E-A947-70E740481C1C}">
                <a14:useLocalDpi xmlns:a14="http://schemas.microsoft.com/office/drawing/2010/main" val="0"/>
              </a:ext>
            </a:extLst>
          </a:blip>
          <a:srcRect l="-959" t="1912" r="959" b="52376"/>
          <a:stretch>
            <a:fillRect/>
          </a:stretch>
        </p:blipFill>
        <p:spPr>
          <a:xfrm>
            <a:off x="6032150" y="1100197"/>
            <a:ext cx="2648951" cy="2125603"/>
          </a:xfrm>
          <a:prstGeom prst="rect">
            <a:avLst/>
          </a:prstGeom>
          <a:ln w="57150">
            <a:solidFill>
              <a:schemeClr val="bg1"/>
            </a:solidFill>
          </a:ln>
          <a:effectLst/>
        </p:spPr>
      </p:pic>
      <p:sp>
        <p:nvSpPr>
          <p:cNvPr id="26" name="Подзаголовок 2">
            <a:extLst>
              <a:ext uri="{FF2B5EF4-FFF2-40B4-BE49-F238E27FC236}">
                <a16:creationId xmlns:a16="http://schemas.microsoft.com/office/drawing/2014/main" id="{5B8A306B-6401-654C-8F58-26514CF3A632}"/>
              </a:ext>
            </a:extLst>
          </p:cNvPr>
          <p:cNvSpPr txBox="1">
            <a:spLocks/>
          </p:cNvSpPr>
          <p:nvPr/>
        </p:nvSpPr>
        <p:spPr>
          <a:xfrm>
            <a:off x="1660504" y="752952"/>
            <a:ext cx="393786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「LEECO」</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ロシア国内第</a:t>
            </a:r>
            <a:r>
              <a:rPr lang="en-US" altLang="ja-JP"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a:t>
            </a: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号店開店行事</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2016</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10</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15</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日</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モスクワ、ショッピングセンター「アトリウム」</a:t>
            </a:r>
          </a:p>
        </p:txBody>
      </p:sp>
    </p:spTree>
    <p:extLst>
      <p:ext uri="{BB962C8B-B14F-4D97-AF65-F5344CB8AC3E}">
        <p14:creationId xmlns:p14="http://schemas.microsoft.com/office/powerpoint/2010/main" val="132615166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0" name="Рисунок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6" name="Объект 5"/>
          <p:cNvPicPr>
            <a:picLocks noGrp="1" noChangeAspect="1"/>
          </p:cNvPicPr>
          <p:nvPr>
            <p:ph sz="half" idx="4294967295"/>
          </p:nvPr>
        </p:nvPicPr>
        <p:blipFill>
          <a:blip r:embed="rId3">
            <a:extLst>
              <a:ext uri="{28A0092B-C50C-407E-A947-70E740481C1C}">
                <a14:useLocalDpi xmlns:a14="http://schemas.microsoft.com/office/drawing/2010/main" val="0"/>
              </a:ext>
            </a:extLst>
          </a:blip>
          <a:srcRect l="23296" r="25685"/>
          <a:stretch>
            <a:fillRect/>
          </a:stretch>
        </p:blipFill>
        <p:spPr>
          <a:xfrm>
            <a:off x="6954981" y="0"/>
            <a:ext cx="5246255" cy="6858000"/>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7" name="Подзаголовок 2">
            <a:extLst>
              <a:ext uri="{FF2B5EF4-FFF2-40B4-BE49-F238E27FC236}">
                <a16:creationId xmlns:a16="http://schemas.microsoft.com/office/drawing/2014/main" id="{5E2B44D4-A542-8C4E-A79A-F88E29D0E480}"/>
              </a:ext>
            </a:extLst>
          </p:cNvPr>
          <p:cNvSpPr txBox="1">
            <a:spLocks/>
          </p:cNvSpPr>
          <p:nvPr/>
        </p:nvSpPr>
        <p:spPr>
          <a:xfrm>
            <a:off x="1258719" y="2772109"/>
            <a:ext cx="4961973" cy="131377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観光分野における</a:t>
            </a:r>
          </a:p>
          <a:p>
            <a:pPr algn="l">
              <a:lnSpc>
                <a:spcPct val="100000"/>
              </a:lnSpc>
              <a:spcBef>
                <a:spcPts val="0"/>
              </a:spcBef>
            </a:pPr>
            <a:r>
              <a:rPr lang="ja-JP" altLang="en-US" sz="2800"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イベントの運営</a:t>
            </a:r>
          </a:p>
          <a:p>
            <a:pPr algn="l">
              <a:lnSpc>
                <a:spcPct val="100000"/>
              </a:lnSpc>
              <a:spcBef>
                <a:spcPts val="0"/>
              </a:spcBef>
            </a:pPr>
            <a:r>
              <a:rPr lang="ja-JP" altLang="en-US" sz="2800"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とおもてなしの心</a:t>
            </a:r>
          </a:p>
        </p:txBody>
      </p:sp>
    </p:spTree>
    <p:extLst>
      <p:ext uri="{BB962C8B-B14F-4D97-AF65-F5344CB8AC3E}">
        <p14:creationId xmlns:p14="http://schemas.microsoft.com/office/powerpoint/2010/main" val="100616535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0" y="477672"/>
            <a:ext cx="1676543"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45</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26" name="Подзаголовок 2"/>
          <p:cNvSpPr txBox="1"/>
          <p:nvPr/>
        </p:nvSpPr>
        <p:spPr>
          <a:xfrm>
            <a:off x="1660501" y="-1382454"/>
            <a:ext cx="4796283" cy="81717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endParaRPr lang="ja-JP" sz="1800" b="1" i="0" u="none" strike="noStrike">
              <a:gradFill>
                <a:tileRect/>
              </a:gradFill>
              <a:effectLst/>
              <a:highlight>
                <a:srgbClr val="000000">
                  <a:alpha val="0"/>
                </a:srgbClr>
              </a:highlight>
              <a:latin typeface="MS Gothic"/>
              <a:ea typeface="MS Gothic"/>
              <a:cs typeface="DIN Pro Cond Medium"/>
            </a:endParaRPr>
          </a:p>
        </p:txBody>
      </p:sp>
      <p:sp>
        <p:nvSpPr>
          <p:cNvPr id="27" name="Подзаголовок 2"/>
          <p:cNvSpPr txBox="1"/>
          <p:nvPr/>
        </p:nvSpPr>
        <p:spPr>
          <a:xfrm>
            <a:off x="1660501" y="2109941"/>
            <a:ext cx="4291163" cy="176547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 </a:t>
            </a:r>
            <a:r>
              <a:rPr lang="ja-JP" sz="1200" b="0" i="0" u="none" strike="noStrike">
                <a:effectLst/>
                <a:highlight>
                  <a:srgbClr val="000000">
                    <a:alpha val="0"/>
                  </a:srgbClr>
                </a:highlight>
                <a:latin typeface="MS Gothic"/>
                <a:ea typeface="MS Gothic"/>
                <a:cs typeface="DIN Pro Cond"/>
              </a:rPr>
              <a:t>2022年サッカーW杯実施国としてカタールをPRする</a:t>
            </a:r>
          </a:p>
          <a:p>
            <a:pPr algn="just">
              <a:lnSpc>
                <a:spcPct val="100000"/>
              </a:lnSpc>
              <a:spcBef>
                <a:spcPct val="0"/>
              </a:spcBef>
            </a:pPr>
            <a:endParaRPr lang="ru-RU" sz="1200" dirty="0">
              <a:effectLst/>
              <a:latin typeface="DIN Pro Cond" panose="020B0506020101010102" pitchFamily="34" charset="-52"/>
              <a:cs typeface="DIN Pro Cond" panose="020B0506020101010102" pitchFamily="34" charset="-52"/>
            </a:endParaRP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endParaRPr lang="ja-JP" b="0" i="0" u="none" strike="noStrike">
              <a:gradFill>
                <a:tileRect/>
              </a:gradFill>
              <a:effectLst/>
              <a:highlight>
                <a:srgbClr val="000000">
                  <a:alpha val="0"/>
                </a:srgbClr>
              </a:highlight>
              <a:latin typeface="MS Gothic"/>
              <a:ea typeface="MS Gothic"/>
              <a:cs typeface="DIN Pro Cond Medium"/>
            </a:endParaRPr>
          </a:p>
          <a:p>
            <a:pPr marL="342900" indent="-342900" algn="just" rtl="0">
              <a:lnSpc>
                <a:spcPct val="100000"/>
              </a:lnSpc>
              <a:spcBef>
                <a:spcPct val="0"/>
              </a:spcBef>
              <a:buAutoNum type="arabicPeriod"/>
            </a:pPr>
            <a:r>
              <a:rPr lang="ja-JP" sz="1200" b="0" i="0" u="none" strike="noStrike">
                <a:effectLst/>
                <a:highlight>
                  <a:srgbClr val="000000">
                    <a:alpha val="0"/>
                  </a:srgbClr>
                </a:highlight>
                <a:latin typeface="MS Gothic"/>
                <a:ea typeface="MS Gothic"/>
                <a:cs typeface="DIN Pro Cond"/>
              </a:rPr>
              <a:t>ブロガー及び報道陣向けのカタール・ツアーの運営　</a:t>
            </a:r>
          </a:p>
          <a:p>
            <a:pPr marL="342900" indent="-342900" algn="just" rtl="0">
              <a:lnSpc>
                <a:spcPct val="100000"/>
              </a:lnSpc>
              <a:spcBef>
                <a:spcPct val="0"/>
              </a:spcBef>
              <a:buAutoNum type="arabicPeriod"/>
            </a:pPr>
            <a:r>
              <a:rPr lang="ja-JP" sz="1200" b="0" i="0" u="none" strike="noStrike">
                <a:effectLst/>
                <a:highlight>
                  <a:srgbClr val="000000">
                    <a:alpha val="0"/>
                  </a:srgbClr>
                </a:highlight>
                <a:latin typeface="MS Gothic"/>
                <a:ea typeface="MS Gothic"/>
                <a:cs typeface="DIN Pro Cond"/>
              </a:rPr>
              <a:t>ロシアにおけるカタールの報道オフィスとしての作業</a:t>
            </a:r>
          </a:p>
          <a:p>
            <a:pPr marL="342900" indent="-342900" algn="just" rtl="0">
              <a:lnSpc>
                <a:spcPct val="100000"/>
              </a:lnSpc>
              <a:spcBef>
                <a:spcPct val="0"/>
              </a:spcBef>
              <a:buAutoNum type="arabicPeriod"/>
            </a:pPr>
            <a:r>
              <a:rPr lang="ja-JP" sz="1200" b="0" i="0" u="none" strike="noStrike">
                <a:effectLst/>
                <a:highlight>
                  <a:srgbClr val="000000">
                    <a:alpha val="0"/>
                  </a:srgbClr>
                </a:highlight>
                <a:latin typeface="MS Gothic"/>
                <a:ea typeface="MS Gothic"/>
                <a:cs typeface="DIN Pro Cond"/>
              </a:rPr>
              <a:t>ブロガー及び意見リーダーとの作業</a:t>
            </a:r>
          </a:p>
          <a:p>
            <a:pPr marL="342900" indent="-342900" algn="just" rtl="0">
              <a:lnSpc>
                <a:spcPct val="100000"/>
              </a:lnSpc>
              <a:spcBef>
                <a:spcPct val="0"/>
              </a:spcBef>
              <a:buAutoNum type="arabicPeriod"/>
            </a:pPr>
            <a:r>
              <a:rPr lang="ja-JP" sz="1200" b="0" i="0" u="none" strike="noStrike">
                <a:effectLst/>
                <a:highlight>
                  <a:srgbClr val="000000">
                    <a:alpha val="0"/>
                  </a:srgbClr>
                </a:highlight>
                <a:latin typeface="MS Gothic"/>
                <a:ea typeface="MS Gothic"/>
                <a:cs typeface="DIN Pro Cond"/>
              </a:rPr>
              <a:t>プロモーション用ビデオの作成</a:t>
            </a:r>
          </a:p>
          <a:p>
            <a:pPr marL="342900" indent="-342900" algn="just" rtl="0">
              <a:lnSpc>
                <a:spcPct val="100000"/>
              </a:lnSpc>
              <a:spcBef>
                <a:spcPct val="0"/>
              </a:spcBef>
              <a:buAutoNum type="arabicPeriod"/>
            </a:pPr>
            <a:r>
              <a:rPr lang="ja-JP" sz="1200" b="0" i="0" u="none" strike="noStrike">
                <a:effectLst/>
                <a:highlight>
                  <a:srgbClr val="000000">
                    <a:alpha val="0"/>
                  </a:srgbClr>
                </a:highlight>
                <a:latin typeface="MS Gothic"/>
                <a:ea typeface="MS Gothic"/>
                <a:cs typeface="DIN Pro Cond"/>
              </a:rPr>
              <a:t>CSAによって作られたオフラインのアクティブ化の推進</a:t>
            </a:r>
          </a:p>
        </p:txBody>
      </p:sp>
      <p:sp>
        <p:nvSpPr>
          <p:cNvPr id="40" name="Подзаголовок 2"/>
          <p:cNvSpPr txBox="1"/>
          <p:nvPr/>
        </p:nvSpPr>
        <p:spPr>
          <a:xfrm>
            <a:off x="6962410" y="1282966"/>
            <a:ext cx="3662775"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ロシア国内外の報道機関代表者130名をモスクワの施設開所式に誘致</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3名のビデオブロガーと19名の記者がドーハ・ツアーに参加</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SNSにて5000以上のオフライン・オブジェクトに関する投稿</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7月17日までにロシアにおけるカタールの活動についての12本のテレビニュース、4本の記事、218本のインターネット投稿が流された</a:t>
            </a:r>
          </a:p>
          <a:p>
            <a:pPr algn="l" rtl="0">
              <a:lnSpc>
                <a:spcPct val="100000"/>
              </a:lnSpc>
              <a:spcBef>
                <a:spcPts val="600"/>
              </a:spcBef>
              <a:spcAft>
                <a:spcPts val="600"/>
              </a:spcAft>
            </a:pPr>
            <a:r>
              <a:rPr lang="ja-JP" sz="1200" b="0" i="0" u="none" strike="noStrike">
                <a:effectLst/>
                <a:highlight>
                  <a:srgbClr val="000000">
                    <a:alpha val="0"/>
                  </a:srgbClr>
                </a:highlight>
                <a:latin typeface="MS Gothic"/>
                <a:ea typeface="MS Gothic"/>
                <a:cs typeface="DIN Pro Cond"/>
              </a:rPr>
              <a:t>2018年6月15〜7月15日までの間に観光客に特に人気のスポットで広告キャンペーンが導入された</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616" y="1378255"/>
            <a:ext cx="87794" cy="120889"/>
          </a:xfrm>
          <a:prstGeom prst="rect">
            <a:avLst/>
          </a:prstGeom>
          <a:effectLst/>
        </p:spPr>
      </p:pic>
      <p:pic>
        <p:nvPicPr>
          <p:cNvPr id="43" name="Рисунок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616" y="2398593"/>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616" y="1876026"/>
            <a:ext cx="87794" cy="120889"/>
          </a:xfrm>
          <a:prstGeom prst="rect">
            <a:avLst/>
          </a:prstGeom>
          <a:effectLst/>
        </p:spPr>
      </p:pic>
      <p:pic>
        <p:nvPicPr>
          <p:cNvPr id="45" name="Рисунок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0265" y="2924032"/>
            <a:ext cx="87794" cy="120889"/>
          </a:xfrm>
          <a:prstGeom prst="rect">
            <a:avLst/>
          </a:prstGeom>
          <a:effectLst/>
        </p:spPr>
      </p:pic>
      <p:pic>
        <p:nvPicPr>
          <p:cNvPr id="17" name="Рисунок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2457" y="3615565"/>
            <a:ext cx="87794" cy="120889"/>
          </a:xfrm>
          <a:prstGeom prst="rect">
            <a:avLst/>
          </a:prstGeom>
          <a:effectLst/>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8890" y="4415228"/>
            <a:ext cx="5494401" cy="2741027"/>
          </a:xfrm>
          <a:prstGeom prst="rect">
            <a:avLst/>
          </a:prstGeom>
          <a:ln>
            <a:solidFill>
              <a:schemeClr val="bg1"/>
            </a:solidFill>
          </a:ln>
          <a:effectLst/>
        </p:spPr>
      </p:pic>
      <p:pic>
        <p:nvPicPr>
          <p:cNvPr id="3" name="Рисунок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6427" y="4144582"/>
            <a:ext cx="2502757" cy="2841433"/>
          </a:xfrm>
          <a:prstGeom prst="rect">
            <a:avLst/>
          </a:prstGeom>
          <a:ln w="76200">
            <a:solidFill>
              <a:schemeClr val="bg1"/>
            </a:solidFill>
          </a:ln>
          <a:effectLst/>
        </p:spPr>
      </p:pic>
      <p:sp>
        <p:nvSpPr>
          <p:cNvPr id="20" name="Подзаголовок 2">
            <a:extLst>
              <a:ext uri="{FF2B5EF4-FFF2-40B4-BE49-F238E27FC236}">
                <a16:creationId xmlns:a16="http://schemas.microsoft.com/office/drawing/2014/main" id="{D405144C-B5EF-A84B-A2C9-AE1EAED8058A}"/>
              </a:ext>
            </a:extLst>
          </p:cNvPr>
          <p:cNvSpPr txBox="1">
            <a:spLocks/>
          </p:cNvSpPr>
          <p:nvPr/>
        </p:nvSpPr>
        <p:spPr>
          <a:xfrm>
            <a:off x="6842792" y="752952"/>
            <a:ext cx="3836941" cy="51035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結果：</a:t>
            </a:r>
          </a:p>
        </p:txBody>
      </p:sp>
      <p:sp>
        <p:nvSpPr>
          <p:cNvPr id="22" name="Подзаголовок 2">
            <a:extLst>
              <a:ext uri="{FF2B5EF4-FFF2-40B4-BE49-F238E27FC236}">
                <a16:creationId xmlns:a16="http://schemas.microsoft.com/office/drawing/2014/main" id="{D0CCA3B2-988F-4245-8D8D-BC0797287A67}"/>
              </a:ext>
            </a:extLst>
          </p:cNvPr>
          <p:cNvSpPr txBox="1">
            <a:spLocks/>
          </p:cNvSpPr>
          <p:nvPr/>
        </p:nvSpPr>
        <p:spPr>
          <a:xfrm>
            <a:off x="1660501" y="752952"/>
            <a:ext cx="4708489"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カタール</a:t>
            </a:r>
            <a:endParaRPr lang="ru-RU"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年</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3〜8</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月</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ドーハ、モスクワ、サンクトペテルブルグ</a:t>
            </a:r>
          </a:p>
        </p:txBody>
      </p:sp>
    </p:spTree>
    <p:extLst>
      <p:ext uri="{BB962C8B-B14F-4D97-AF65-F5344CB8AC3E}">
        <p14:creationId xmlns:p14="http://schemas.microsoft.com/office/powerpoint/2010/main" val="359675700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47" name="Подзаголовок 2"/>
          <p:cNvSpPr txBox="1"/>
          <p:nvPr/>
        </p:nvSpPr>
        <p:spPr>
          <a:xfrm>
            <a:off x="4280961" y="808443"/>
            <a:ext cx="3024778" cy="104531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200" b="1" i="0" u="none" strike="noStrike">
                <a:effectLst/>
                <a:highlight>
                  <a:srgbClr val="000000">
                    <a:alpha val="0"/>
                  </a:srgbClr>
                </a:highlight>
                <a:latin typeface="MS Gothic"/>
                <a:ea typeface="MS Gothic"/>
                <a:cs typeface="DIN Pro Cond Light"/>
              </a:rPr>
              <a:t>政治家らとの連携無くして企画の実現は成し得ません。「ポリログ」は総合PR会社として、あらゆるレベルの政治的な目的を達成できます。我々は地方、地域、連邦レベルの政治キャンペーンを、戦略の考案から実現まで全てを行います。我々は国営企業、民間事業や個人に寄り添い、それらの活動の社会における好感度を上げたり、産業の活性化したりすることを計った、建て直しのための特別プロジェクトを実現します。　　</a:t>
            </a:r>
          </a:p>
        </p:txBody>
      </p:sp>
      <p:sp>
        <p:nvSpPr>
          <p:cNvPr id="48" name="Подзаголовок 2"/>
          <p:cNvSpPr txBox="1"/>
          <p:nvPr/>
        </p:nvSpPr>
        <p:spPr>
          <a:xfrm>
            <a:off x="4280961" y="5031013"/>
            <a:ext cx="2484412" cy="53959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ロマン・モロジョン </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Light"/>
              </a:rPr>
              <a:t>特別企画</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Light"/>
              </a:rPr>
              <a:t>局長</a:t>
            </a: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100" y="3188290"/>
            <a:ext cx="1208350" cy="1705906"/>
          </a:xfrm>
          <a:prstGeom prst="rect">
            <a:avLst/>
          </a:prstGeom>
          <a:effectLst/>
        </p:spPr>
      </p:pic>
      <p:grpSp>
        <p:nvGrpSpPr>
          <p:cNvPr id="4" name="Группа 3"/>
          <p:cNvGrpSpPr/>
          <p:nvPr/>
        </p:nvGrpSpPr>
        <p:grpSpPr>
          <a:xfrm>
            <a:off x="8096471" y="689770"/>
            <a:ext cx="3406262" cy="5485978"/>
            <a:chOff x="1208395" y="631963"/>
            <a:chExt cx="3406262" cy="5485978"/>
          </a:xfrm>
          <a:effectLst/>
        </p:grpSpPr>
        <p:sp>
          <p:nvSpPr>
            <p:cNvPr id="13" name="Подзаголовок 2"/>
            <p:cNvSpPr txBox="1"/>
            <p:nvPr/>
          </p:nvSpPr>
          <p:spPr>
            <a:xfrm>
              <a:off x="2206727" y="688120"/>
              <a:ext cx="2407930" cy="39238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政治コンサルティング</a:t>
              </a:r>
            </a:p>
          </p:txBody>
        </p:sp>
        <p:pic>
          <p:nvPicPr>
            <p:cNvPr id="19" name="Рисунок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231" y="4361337"/>
              <a:ext cx="547507" cy="534824"/>
            </a:xfrm>
            <a:prstGeom prst="rect">
              <a:avLst/>
            </a:prstGeom>
            <a:effectLst/>
          </p:spPr>
        </p:pic>
        <p:pic>
          <p:nvPicPr>
            <p:cNvPr id="21" name="Рисунок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635" y="3138712"/>
              <a:ext cx="606699" cy="505229"/>
            </a:xfrm>
            <a:prstGeom prst="rect">
              <a:avLst/>
            </a:prstGeom>
            <a:effectLst/>
          </p:spPr>
        </p:pic>
        <p:sp>
          <p:nvSpPr>
            <p:cNvPr id="30" name="Подзаголовок 2"/>
            <p:cNvSpPr txBox="1"/>
            <p:nvPr/>
          </p:nvSpPr>
          <p:spPr>
            <a:xfrm>
              <a:off x="2206727" y="2011644"/>
              <a:ext cx="2117995" cy="29931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分析と研究</a:t>
              </a:r>
            </a:p>
          </p:txBody>
        </p:sp>
        <p:sp>
          <p:nvSpPr>
            <p:cNvPr id="31" name="Подзаголовок 2"/>
            <p:cNvSpPr txBox="1"/>
            <p:nvPr/>
          </p:nvSpPr>
          <p:spPr>
            <a:xfrm>
              <a:off x="2206727" y="3232350"/>
              <a:ext cx="2117995" cy="34956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特別企画</a:t>
              </a:r>
            </a:p>
          </p:txBody>
        </p:sp>
        <p:sp>
          <p:nvSpPr>
            <p:cNvPr id="32" name="Подзаголовок 2"/>
            <p:cNvSpPr txBox="1"/>
            <p:nvPr/>
          </p:nvSpPr>
          <p:spPr>
            <a:xfrm>
              <a:off x="2206727" y="4340611"/>
              <a:ext cx="2117995" cy="70052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危機管理</a:t>
              </a:r>
            </a:p>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コミュニケーション</a:t>
              </a:r>
            </a:p>
          </p:txBody>
        </p:sp>
        <p:sp>
          <p:nvSpPr>
            <p:cNvPr id="33" name="Подзаголовок 2"/>
            <p:cNvSpPr txBox="1"/>
            <p:nvPr/>
          </p:nvSpPr>
          <p:spPr>
            <a:xfrm>
              <a:off x="2206727" y="5653847"/>
              <a:ext cx="2117995" cy="42380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選挙テクノロジー</a:t>
              </a:r>
            </a:p>
          </p:txBody>
        </p:sp>
        <p:pic>
          <p:nvPicPr>
            <p:cNvPr id="23" name="Рисунок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7793" y="631963"/>
              <a:ext cx="554382" cy="551930"/>
            </a:xfrm>
            <a:prstGeom prst="rect">
              <a:avLst/>
            </a:prstGeom>
            <a:effectLst/>
          </p:spPr>
        </p:pic>
        <p:pic>
          <p:nvPicPr>
            <p:cNvPr id="25" name="Рисунок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875" y="1901289"/>
              <a:ext cx="526218" cy="520027"/>
            </a:xfrm>
            <a:prstGeom prst="rect">
              <a:avLst/>
            </a:prstGeom>
            <a:effectLst/>
          </p:spPr>
        </p:pic>
        <p:pic>
          <p:nvPicPr>
            <p:cNvPr id="26" name="Рисунок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8395" y="5613557"/>
              <a:ext cx="653179" cy="504384"/>
            </a:xfrm>
            <a:prstGeom prst="rect">
              <a:avLst/>
            </a:prstGeom>
            <a:effectLst/>
          </p:spPr>
        </p:pic>
      </p:grpSp>
      <p:sp>
        <p:nvSpPr>
          <p:cNvPr id="20" name="Подзаголовок 2"/>
          <p:cNvSpPr txBox="1"/>
          <p:nvPr/>
        </p:nvSpPr>
        <p:spPr>
          <a:xfrm>
            <a:off x="260788"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04</a:t>
            </a:r>
          </a:p>
        </p:txBody>
      </p:sp>
      <p:sp>
        <p:nvSpPr>
          <p:cNvPr id="28" name="Подзаголовок 2"/>
          <p:cNvSpPr txBox="1"/>
          <p:nvPr/>
        </p:nvSpPr>
        <p:spPr>
          <a:xfrm>
            <a:off x="1660997" y="808443"/>
            <a:ext cx="3682390" cy="27528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主な事業</a:t>
            </a:r>
          </a:p>
        </p:txBody>
      </p:sp>
      <p:cxnSp>
        <p:nvCxnSpPr>
          <p:cNvPr id="60" name="Прямая соединительная линия 59"/>
          <p:cNvCxnSpPr/>
          <p:nvPr/>
        </p:nvCxnSpPr>
        <p:spPr>
          <a:xfrm>
            <a:off x="4051552" y="-3328687"/>
            <a:ext cx="0" cy="9558430"/>
          </a:xfrm>
          <a:prstGeom prst="line">
            <a:avLst/>
          </a:prstGeom>
          <a:ln w="12700">
            <a:solidFill>
              <a:srgbClr val="6C6C6C"/>
            </a:solidFill>
          </a:ln>
          <a:effectLst/>
        </p:spPr>
        <p:style>
          <a:lnRef idx="1">
            <a:schemeClr val="accent1"/>
          </a:lnRef>
          <a:fillRef idx="0">
            <a:schemeClr val="accent1"/>
          </a:fillRef>
          <a:effectRef idx="0">
            <a:schemeClr val="accent1"/>
          </a:effectRef>
          <a:fontRef idx="minor">
            <a:schemeClr val="tx1"/>
          </a:fontRef>
        </p:style>
      </p:cxnSp>
      <p:pic>
        <p:nvPicPr>
          <p:cNvPr id="2" name="Рисунок 1"/>
          <p:cNvPicPr>
            <a:picLocks noChangeAspect="1"/>
          </p:cNvPicPr>
          <p:nvPr/>
        </p:nvPicPr>
        <p:blipFill>
          <a:blip r:embed="rId8">
            <a:extLst>
              <a:ext uri="{28A0092B-C50C-407E-A947-70E740481C1C}">
                <a14:useLocalDpi xmlns:a14="http://schemas.microsoft.com/office/drawing/2010/main" val="0"/>
              </a:ext>
            </a:extLst>
          </a:blip>
          <a:srcRect b="12886"/>
          <a:stretch>
            <a:fillRect/>
          </a:stretch>
        </p:blipFill>
        <p:spPr>
          <a:xfrm>
            <a:off x="-763780" y="2462853"/>
            <a:ext cx="4525785" cy="2628388"/>
          </a:xfrm>
          <a:prstGeom prst="rect">
            <a:avLst/>
          </a:prstGeom>
          <a:effectLst/>
        </p:spPr>
      </p:pic>
      <p:pic>
        <p:nvPicPr>
          <p:cNvPr id="6" name="Рисунок 5"/>
          <p:cNvPicPr>
            <a:picLocks noChangeAspect="1"/>
          </p:cNvPicPr>
          <p:nvPr/>
        </p:nvPicPr>
        <p:blipFill>
          <a:blip r:embed="rId9">
            <a:extLst>
              <a:ext uri="{28A0092B-C50C-407E-A947-70E740481C1C}">
                <a14:useLocalDpi xmlns:a14="http://schemas.microsoft.com/office/drawing/2010/main" val="0"/>
              </a:ext>
            </a:extLst>
          </a:blip>
          <a:srcRect t="33259"/>
          <a:stretch>
            <a:fillRect/>
          </a:stretch>
        </p:blipFill>
        <p:spPr>
          <a:xfrm>
            <a:off x="-56847" y="5219300"/>
            <a:ext cx="3818851" cy="1696391"/>
          </a:xfrm>
          <a:prstGeom prst="rect">
            <a:avLst/>
          </a:prstGeom>
          <a:effectLst/>
        </p:spPr>
      </p:pic>
      <p:pic>
        <p:nvPicPr>
          <p:cNvPr id="7" name="Рисунок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648" y="933626"/>
            <a:ext cx="736321" cy="204688"/>
          </a:xfrm>
          <a:prstGeom prst="rect">
            <a:avLst/>
          </a:prstGeom>
          <a:effectLst/>
        </p:spPr>
      </p:pic>
      <p:pic>
        <p:nvPicPr>
          <p:cNvPr id="9" name="Рисунок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2700000">
            <a:off x="6679911" y="6437284"/>
            <a:ext cx="841433" cy="841433"/>
          </a:xfrm>
          <a:prstGeom prst="rect">
            <a:avLst/>
          </a:prstGeom>
          <a:effectLst/>
        </p:spPr>
      </p:pic>
      <p:pic>
        <p:nvPicPr>
          <p:cNvPr id="29" name="Рисунок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3" name="Рисунок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39937" y="3196519"/>
            <a:ext cx="1285384" cy="1697677"/>
          </a:xfrm>
          <a:prstGeom prst="rect">
            <a:avLst/>
          </a:prstGeom>
          <a:effectLst/>
        </p:spPr>
      </p:pic>
      <p:sp>
        <p:nvSpPr>
          <p:cNvPr id="34" name="Подзаголовок 2">
            <a:extLst>
              <a:ext uri="{FF2B5EF4-FFF2-40B4-BE49-F238E27FC236}">
                <a16:creationId xmlns:a16="http://schemas.microsoft.com/office/drawing/2014/main" id="{0580E72E-E05A-0940-BF76-E60D4B5B6450}"/>
              </a:ext>
            </a:extLst>
          </p:cNvPr>
          <p:cNvSpPr txBox="1">
            <a:spLocks/>
          </p:cNvSpPr>
          <p:nvPr/>
        </p:nvSpPr>
        <p:spPr>
          <a:xfrm>
            <a:off x="1660997" y="1083723"/>
            <a:ext cx="199600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政治</a:t>
            </a:r>
          </a:p>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コンサルティング</a:t>
            </a:r>
          </a:p>
        </p:txBody>
      </p:sp>
    </p:spTree>
    <p:extLst>
      <p:ext uri="{BB962C8B-B14F-4D97-AF65-F5344CB8AC3E}">
        <p14:creationId xmlns:p14="http://schemas.microsoft.com/office/powerpoint/2010/main" val="51084821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30" name="Рисунок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pic>
        <p:nvPicPr>
          <p:cNvPr id="6" name="Объект 5"/>
          <p:cNvPicPr>
            <a:picLocks noGrp="1" noChangeAspect="1"/>
          </p:cNvPicPr>
          <p:nvPr>
            <p:ph sz="half" idx="4294967295"/>
          </p:nvPr>
        </p:nvPicPr>
        <p:blipFill>
          <a:blip r:embed="rId3">
            <a:extLst>
              <a:ext uri="{28A0092B-C50C-407E-A947-70E740481C1C}">
                <a14:useLocalDpi xmlns:a14="http://schemas.microsoft.com/office/drawing/2010/main" val="0"/>
              </a:ext>
            </a:extLst>
          </a:blip>
          <a:srcRect l="23296" r="25685"/>
          <a:stretch>
            <a:fillRect/>
          </a:stretch>
        </p:blipFill>
        <p:spPr>
          <a:xfrm>
            <a:off x="6954981" y="0"/>
            <a:ext cx="5246255" cy="6858000"/>
          </a:xfrm>
          <a:prstGeom prst="rect">
            <a:avLst/>
          </a:prstGeom>
          <a:effectLst/>
        </p:spPr>
      </p:pic>
      <p:pic>
        <p:nvPicPr>
          <p:cNvPr id="32" name="Рисунок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pic>
        <p:nvPicPr>
          <p:cNvPr id="2" name="Рисунок 1"/>
          <p:cNvPicPr>
            <a:picLocks noChangeAspect="1"/>
          </p:cNvPicPr>
          <p:nvPr/>
        </p:nvPicPr>
        <p:blipFill>
          <a:blip r:embed="rId5">
            <a:extLst>
              <a:ext uri="{28A0092B-C50C-407E-A947-70E740481C1C}">
                <a14:useLocalDpi xmlns:a14="http://schemas.microsoft.com/office/drawing/2010/main" val="0"/>
              </a:ext>
            </a:extLst>
          </a:blip>
          <a:srcRect l="21764" r="26922"/>
          <a:stretch>
            <a:fillRect/>
          </a:stretch>
        </p:blipFill>
        <p:spPr>
          <a:xfrm>
            <a:off x="6954981" y="0"/>
            <a:ext cx="6011298" cy="6858000"/>
          </a:xfrm>
          <a:prstGeom prst="rect">
            <a:avLst/>
          </a:prstGeom>
          <a:effectLst/>
        </p:spPr>
      </p:pic>
      <p:sp>
        <p:nvSpPr>
          <p:cNvPr id="7" name="Подзаголовок 2">
            <a:extLst>
              <a:ext uri="{FF2B5EF4-FFF2-40B4-BE49-F238E27FC236}">
                <a16:creationId xmlns:a16="http://schemas.microsoft.com/office/drawing/2014/main" id="{BABCB542-730E-4841-9480-08B03788D515}"/>
              </a:ext>
            </a:extLst>
          </p:cNvPr>
          <p:cNvSpPr txBox="1">
            <a:spLocks/>
          </p:cNvSpPr>
          <p:nvPr/>
        </p:nvSpPr>
        <p:spPr>
          <a:xfrm>
            <a:off x="1258719" y="2772109"/>
            <a:ext cx="4961973" cy="131377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海外のクライアント</a:t>
            </a:r>
          </a:p>
          <a:p>
            <a:pPr algn="l">
              <a:lnSpc>
                <a:spcPct val="100000"/>
              </a:lnSpc>
              <a:spcBef>
                <a:spcPts val="0"/>
              </a:spcBef>
            </a:pPr>
            <a:endParaRPr lang="ru-RU" sz="2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（作業と資料準備の使用言語は英語）</a:t>
            </a:r>
          </a:p>
        </p:txBody>
      </p:sp>
    </p:spTree>
    <p:extLst>
      <p:ext uri="{BB962C8B-B14F-4D97-AF65-F5344CB8AC3E}">
        <p14:creationId xmlns:p14="http://schemas.microsoft.com/office/powerpoint/2010/main" val="3564122670"/>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0" y="477672"/>
            <a:ext cx="1676543"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47</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40" name="Подзаголовок 2"/>
          <p:cNvSpPr txBox="1"/>
          <p:nvPr/>
        </p:nvSpPr>
        <p:spPr>
          <a:xfrm>
            <a:off x="7005230"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毎月1つのリリース</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毎月の2〜3の分析資料</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代表者らによる毎月2〜3のコメント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毎月1つのインタビュー</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毎月20〜25冊の出版物（ビジネス、ファイナンス、wealth、情報系、社会・政治系のマスコミ）</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1419172"/>
            <a:ext cx="87794" cy="120889"/>
          </a:xfrm>
          <a:prstGeom prst="rect">
            <a:avLst/>
          </a:prstGeom>
          <a:effectLst/>
        </p:spPr>
      </p:pic>
      <p:pic>
        <p:nvPicPr>
          <p:cNvPr id="43" name="Рисунок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173409"/>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725" y="1800823"/>
            <a:ext cx="87794" cy="120889"/>
          </a:xfrm>
          <a:prstGeom prst="rect">
            <a:avLst/>
          </a:prstGeom>
          <a:effectLst/>
        </p:spPr>
      </p:pic>
      <p:sp>
        <p:nvSpPr>
          <p:cNvPr id="17" name="Подзаголовок 2"/>
          <p:cNvSpPr txBox="1"/>
          <p:nvPr/>
        </p:nvSpPr>
        <p:spPr>
          <a:xfrm>
            <a:off x="1676543" y="2173409"/>
            <a:ext cx="3598022"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イギリスの不動産に対する投資</a:t>
            </a:r>
            <a:endParaRPr lang="en-US" altLang="ja-JP" sz="1400" b="0" i="0" u="none" strike="noStrike" dirty="0">
              <a:effectLst/>
              <a:highlight>
                <a:srgbClr val="000000">
                  <a:alpha val="0"/>
                </a:srgbClr>
              </a:highlight>
              <a:latin typeface="MS Gothic"/>
              <a:ea typeface="MS Gothic"/>
              <a:cs typeface="DIN Pro Cond"/>
            </a:endParaRP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マスコミとの協力、インタビューのセッティング</a:t>
            </a: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545995"/>
            <a:ext cx="87794" cy="120889"/>
          </a:xfrm>
          <a:prstGeom prst="rect">
            <a:avLst/>
          </a:prstGeom>
          <a:effectLst/>
        </p:spPr>
      </p:pic>
      <p:pic>
        <p:nvPicPr>
          <p:cNvPr id="20" name="Рисунок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891568"/>
            <a:ext cx="87794" cy="120889"/>
          </a:xfrm>
          <a:prstGeom prst="rect">
            <a:avLst/>
          </a:prstGeom>
          <a:effectLst/>
        </p:spPr>
      </p:pic>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0496" y="4408936"/>
            <a:ext cx="5651485" cy="1283235"/>
          </a:xfrm>
          <a:prstGeom prst="rect">
            <a:avLst/>
          </a:prstGeom>
          <a:effectLst/>
        </p:spPr>
      </p:pic>
      <p:sp>
        <p:nvSpPr>
          <p:cNvPr id="21" name="Подзаголовок 2">
            <a:extLst>
              <a:ext uri="{FF2B5EF4-FFF2-40B4-BE49-F238E27FC236}">
                <a16:creationId xmlns:a16="http://schemas.microsoft.com/office/drawing/2014/main" id="{DF75581A-5D21-F24D-8F93-A2BD8DB940FF}"/>
              </a:ext>
            </a:extLst>
          </p:cNvPr>
          <p:cNvSpPr txBox="1">
            <a:spLocks/>
          </p:cNvSpPr>
          <p:nvPr/>
        </p:nvSpPr>
        <p:spPr>
          <a:xfrm>
            <a:off x="6842792" y="752952"/>
            <a:ext cx="3836941" cy="51035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結果：</a:t>
            </a:r>
          </a:p>
        </p:txBody>
      </p:sp>
      <p:sp>
        <p:nvSpPr>
          <p:cNvPr id="22" name="Подзаголовок 2">
            <a:extLst>
              <a:ext uri="{FF2B5EF4-FFF2-40B4-BE49-F238E27FC236}">
                <a16:creationId xmlns:a16="http://schemas.microsoft.com/office/drawing/2014/main" id="{F532EDBA-F8B0-C84E-A0E4-1F31B2EB72CF}"/>
              </a:ext>
            </a:extLst>
          </p:cNvPr>
          <p:cNvSpPr txBox="1">
            <a:spLocks/>
          </p:cNvSpPr>
          <p:nvPr/>
        </p:nvSpPr>
        <p:spPr>
          <a:xfrm>
            <a:off x="1660501" y="752952"/>
            <a:ext cx="457470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CONSULCO UK</a:t>
            </a: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キプロス</a:t>
            </a:r>
          </a:p>
        </p:txBody>
      </p:sp>
    </p:spTree>
    <p:extLst>
      <p:ext uri="{BB962C8B-B14F-4D97-AF65-F5344CB8AC3E}">
        <p14:creationId xmlns:p14="http://schemas.microsoft.com/office/powerpoint/2010/main" val="169072125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0" y="477672"/>
            <a:ext cx="1676543"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48</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40" name="Подзаголовок 2"/>
          <p:cNvSpPr txBox="1"/>
          <p:nvPr/>
        </p:nvSpPr>
        <p:spPr>
          <a:xfrm>
            <a:off x="7005230"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毎月1〜2のリリース</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3〜4のコメント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定期的なリスク回避キャンペーン</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30〜50の出版物（ビジネス、ファイナンス、情報系、社会・政治系のマスコミ）</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2017年7月、ショッピングセンター「Novamoll」のリブランディングのためのインフォメーション・サポートとプレスカンファレンス</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1419172"/>
            <a:ext cx="87794" cy="120889"/>
          </a:xfrm>
          <a:prstGeom prst="rect">
            <a:avLst/>
          </a:prstGeom>
          <a:effectLst/>
        </p:spPr>
      </p:pic>
      <p:pic>
        <p:nvPicPr>
          <p:cNvPr id="43" name="Рисунок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173409"/>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725" y="1800823"/>
            <a:ext cx="87794" cy="120889"/>
          </a:xfrm>
          <a:prstGeom prst="rect">
            <a:avLst/>
          </a:prstGeom>
          <a:effectLst/>
        </p:spPr>
      </p:pic>
      <p:sp>
        <p:nvSpPr>
          <p:cNvPr id="17" name="Подзаголовок 2"/>
          <p:cNvSpPr txBox="1"/>
          <p:nvPr/>
        </p:nvSpPr>
        <p:spPr>
          <a:xfrm>
            <a:off x="1660501" y="2523575"/>
            <a:ext cx="3439801"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ロシアでの企業の推進</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ロシア企業内の記者クラブという形式での作業</a:t>
            </a:r>
          </a:p>
        </p:txBody>
      </p:sp>
      <p:pic>
        <p:nvPicPr>
          <p:cNvPr id="14" name="Рисунок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494615"/>
            <a:ext cx="87794" cy="120889"/>
          </a:xfrm>
          <a:prstGeom prst="rect">
            <a:avLst/>
          </a:prstGeom>
          <a:effectLst/>
        </p:spPr>
      </p:pic>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3094576"/>
            <a:ext cx="87794" cy="120889"/>
          </a:xfrm>
          <a:prstGeom prst="rect">
            <a:avLst/>
          </a:prstGeom>
          <a:effectLst/>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4" y="3742716"/>
            <a:ext cx="5728067" cy="3820859"/>
          </a:xfrm>
          <a:prstGeom prst="rect">
            <a:avLst/>
          </a:prstGeom>
          <a:effectLst/>
        </p:spPr>
      </p:pic>
      <p:pic>
        <p:nvPicPr>
          <p:cNvPr id="4" name="Рисунок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2337" y="4221788"/>
            <a:ext cx="6461760" cy="1575054"/>
          </a:xfrm>
          <a:prstGeom prst="rect">
            <a:avLst/>
          </a:prstGeom>
          <a:effectLst/>
        </p:spPr>
      </p:pic>
      <p:sp>
        <p:nvSpPr>
          <p:cNvPr id="20" name="Подзаголовок 2">
            <a:extLst>
              <a:ext uri="{FF2B5EF4-FFF2-40B4-BE49-F238E27FC236}">
                <a16:creationId xmlns:a16="http://schemas.microsoft.com/office/drawing/2014/main" id="{50E8CC6D-D46B-1F45-AAE3-AAB892C5377F}"/>
              </a:ext>
            </a:extLst>
          </p:cNvPr>
          <p:cNvSpPr txBox="1">
            <a:spLocks/>
          </p:cNvSpPr>
          <p:nvPr/>
        </p:nvSpPr>
        <p:spPr>
          <a:xfrm>
            <a:off x="6842792" y="752952"/>
            <a:ext cx="3836941" cy="51035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結果：</a:t>
            </a:r>
          </a:p>
        </p:txBody>
      </p:sp>
      <p:sp>
        <p:nvSpPr>
          <p:cNvPr id="21" name="Подзаголовок 2">
            <a:extLst>
              <a:ext uri="{FF2B5EF4-FFF2-40B4-BE49-F238E27FC236}">
                <a16:creationId xmlns:a16="http://schemas.microsoft.com/office/drawing/2014/main" id="{E6B9B8BA-7E06-1740-9D6D-E2F2BA4CEA75}"/>
              </a:ext>
            </a:extLst>
          </p:cNvPr>
          <p:cNvSpPr txBox="1">
            <a:spLocks/>
          </p:cNvSpPr>
          <p:nvPr/>
        </p:nvSpPr>
        <p:spPr>
          <a:xfrm>
            <a:off x="1660501" y="752952"/>
            <a:ext cx="457470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IMMOFINANZ</a:t>
            </a:r>
            <a:r>
              <a:rPr lang="en-US"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 </a:t>
            </a:r>
            <a:endParaRPr lang="ru-RU"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endParaRP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2011</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2018</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オーストリア</a:t>
            </a:r>
          </a:p>
        </p:txBody>
      </p:sp>
    </p:spTree>
    <p:extLst>
      <p:ext uri="{BB962C8B-B14F-4D97-AF65-F5344CB8AC3E}">
        <p14:creationId xmlns:p14="http://schemas.microsoft.com/office/powerpoint/2010/main" val="213146232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0" y="477672"/>
            <a:ext cx="1676543"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51</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40" name="Подзаголовок 2"/>
          <p:cNvSpPr txBox="1"/>
          <p:nvPr/>
        </p:nvSpPr>
        <p:spPr>
          <a:xfrm>
            <a:off x="7005230"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毎月2〜3の分析記事</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3〜4のコメント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35〜50の出版物（ビジネス、ファイナンス、情報系、社会・政治系のマスコミ）</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1419172"/>
            <a:ext cx="87794" cy="120889"/>
          </a:xfrm>
          <a:prstGeom prst="rect">
            <a:avLst/>
          </a:prstGeom>
          <a:effectLst/>
        </p:spPr>
      </p:pic>
      <p:pic>
        <p:nvPicPr>
          <p:cNvPr id="43" name="Рисунок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173409"/>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725" y="1800823"/>
            <a:ext cx="87794" cy="120889"/>
          </a:xfrm>
          <a:prstGeom prst="rect">
            <a:avLst/>
          </a:prstGeom>
          <a:effectLst/>
        </p:spPr>
      </p:pic>
      <p:sp>
        <p:nvSpPr>
          <p:cNvPr id="17" name="Подзаголовок 2"/>
          <p:cNvSpPr txBox="1"/>
          <p:nvPr/>
        </p:nvSpPr>
        <p:spPr>
          <a:xfrm>
            <a:off x="1660501" y="2523575"/>
            <a:ext cx="3439801"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a:ea typeface="MS Gothic"/>
                <a:cs typeface="DIN Pro Cond"/>
              </a:rPr>
              <a:t>ロシア市場（外国為替市場）における企業と企業のサービスの推進</a:t>
            </a:r>
          </a:p>
          <a:p>
            <a:pPr algn="just">
              <a:lnSpc>
                <a:spcPct val="100000"/>
              </a:lnSpc>
              <a:spcBef>
                <a:spcPct val="0"/>
              </a:spcBef>
            </a:pPr>
            <a:r>
              <a:rPr lang="ja-JP" altLang="en-US">
                <a:gradFill>
                  <a:gsLst>
                    <a:gs pos="0">
                      <a:srgbClr val="850317"/>
                    </a:gs>
                    <a:gs pos="100000">
                      <a:srgbClr val="FC0015"/>
                    </a:gs>
                  </a:gsLst>
                  <a:lin ang="10800000" scaled="1"/>
                </a:gradFill>
                <a:highlight>
                  <a:srgbClr val="000000">
                    <a:alpha val="0"/>
                  </a:srgbClr>
                </a:highlight>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a:ea typeface="MS Gothic"/>
                <a:cs typeface="DIN Pro Cond"/>
              </a:rPr>
              <a:t>マスコミとの協力、インタビューのセッティング</a:t>
            </a:r>
          </a:p>
        </p:txBody>
      </p:sp>
      <p:pic>
        <p:nvPicPr>
          <p:cNvPr id="3" name="Рисунок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7589" y="3138193"/>
            <a:ext cx="3188331" cy="3188331"/>
          </a:xfrm>
          <a:prstGeom prst="rect">
            <a:avLst/>
          </a:prstGeom>
          <a:effectLst/>
        </p:spPr>
      </p:pic>
      <p:sp>
        <p:nvSpPr>
          <p:cNvPr id="16" name="Подзаголовок 2">
            <a:extLst>
              <a:ext uri="{FF2B5EF4-FFF2-40B4-BE49-F238E27FC236}">
                <a16:creationId xmlns:a16="http://schemas.microsoft.com/office/drawing/2014/main" id="{25098047-2342-FB4D-9657-2A1E1C816B7A}"/>
              </a:ext>
            </a:extLst>
          </p:cNvPr>
          <p:cNvSpPr txBox="1">
            <a:spLocks/>
          </p:cNvSpPr>
          <p:nvPr/>
        </p:nvSpPr>
        <p:spPr>
          <a:xfrm>
            <a:off x="6842792" y="752952"/>
            <a:ext cx="3836941" cy="51035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結果：</a:t>
            </a:r>
          </a:p>
        </p:txBody>
      </p:sp>
      <p:sp>
        <p:nvSpPr>
          <p:cNvPr id="18" name="Подзаголовок 2">
            <a:extLst>
              <a:ext uri="{FF2B5EF4-FFF2-40B4-BE49-F238E27FC236}">
                <a16:creationId xmlns:a16="http://schemas.microsoft.com/office/drawing/2014/main" id="{D96C0989-6349-8D4B-B8A6-D62E91E37C6F}"/>
              </a:ext>
            </a:extLst>
          </p:cNvPr>
          <p:cNvSpPr txBox="1">
            <a:spLocks/>
          </p:cNvSpPr>
          <p:nvPr/>
        </p:nvSpPr>
        <p:spPr>
          <a:xfrm>
            <a:off x="1660501" y="752952"/>
            <a:ext cx="457470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Arial Narrow" panose="020B0604020202020204" pitchFamily="34" charset="0"/>
                <a:ea typeface="MS Gothic" panose="020B0609070205080204" pitchFamily="49" charset="-128"/>
                <a:cs typeface="Arial Narrow" panose="020B0604020202020204" pitchFamily="34" charset="0"/>
              </a:rPr>
              <a:t>UFX MARKET </a:t>
            </a:r>
            <a:endParaRPr lang="ru-RU" sz="2800" b="1" dirty="0">
              <a:gradFill>
                <a:gsLst>
                  <a:gs pos="0">
                    <a:srgbClr val="850317"/>
                  </a:gs>
                  <a:gs pos="100000">
                    <a:srgbClr val="FC0015"/>
                  </a:gs>
                </a:gsLst>
                <a:lin ang="10800000" scaled="1"/>
              </a:gradFill>
              <a:latin typeface="Arial Narrow" panose="020B0604020202020204" pitchFamily="34" charset="0"/>
              <a:ea typeface="MS Gothic" panose="020B0609070205080204" pitchFamily="49" charset="-128"/>
              <a:cs typeface="Arial Narrow" panose="020B0604020202020204" pitchFamily="34" charset="0"/>
            </a:endParaRPr>
          </a:p>
          <a:p>
            <a:pPr algn="l">
              <a:lnSpc>
                <a:spcPct val="100000"/>
              </a:lnSpc>
              <a:spcBef>
                <a:spcPts val="0"/>
              </a:spcBef>
            </a:pP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2014</a:t>
            </a: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a:t>
            </a:r>
            <a:r>
              <a:rPr lang="en-US" altLang="ja-JP"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2015</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イギリス</a:t>
            </a:r>
          </a:p>
        </p:txBody>
      </p:sp>
    </p:spTree>
    <p:extLst>
      <p:ext uri="{BB962C8B-B14F-4D97-AF65-F5344CB8AC3E}">
        <p14:creationId xmlns:p14="http://schemas.microsoft.com/office/powerpoint/2010/main" val="354664005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15" name="Подзаголовок 2"/>
          <p:cNvSpPr txBox="1"/>
          <p:nvPr/>
        </p:nvSpPr>
        <p:spPr>
          <a:xfrm>
            <a:off x="0" y="477672"/>
            <a:ext cx="1676543"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52</a:t>
            </a:r>
          </a:p>
        </p:txBody>
      </p:sp>
      <p:pic>
        <p:nvPicPr>
          <p:cNvPr id="19" name="Рисунок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93" y="2928494"/>
            <a:ext cx="935144" cy="935144"/>
          </a:xfrm>
          <a:prstGeom prst="rect">
            <a:avLst/>
          </a:prstGeom>
          <a:effectLst/>
        </p:spPr>
      </p:pic>
      <p:sp>
        <p:nvSpPr>
          <p:cNvPr id="40" name="Подзаголовок 2"/>
          <p:cNvSpPr txBox="1"/>
          <p:nvPr/>
        </p:nvSpPr>
        <p:spPr>
          <a:xfrm>
            <a:off x="7005230" y="1323883"/>
            <a:ext cx="3376751" cy="241883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毎月1つのリリース</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毎月2つの分析記事</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2〜3のコメント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15〜10の出版物（ビジネス、ファイナンス、情報と社会・政治系のマスコミ）</a:t>
            </a:r>
          </a:p>
        </p:txBody>
      </p:sp>
      <p:pic>
        <p:nvPicPr>
          <p:cNvPr id="42" name="Рисунок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1419172"/>
            <a:ext cx="87794" cy="120889"/>
          </a:xfrm>
          <a:prstGeom prst="rect">
            <a:avLst/>
          </a:prstGeom>
          <a:effectLst/>
        </p:spPr>
      </p:pic>
      <p:pic>
        <p:nvPicPr>
          <p:cNvPr id="43" name="Рисунок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173409"/>
            <a:ext cx="87794" cy="120889"/>
          </a:xfrm>
          <a:prstGeom prst="rect">
            <a:avLst/>
          </a:prstGeom>
          <a:effectLst/>
        </p:spPr>
      </p:pic>
      <p:pic>
        <p:nvPicPr>
          <p:cNvPr id="44" name="Рисунок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725" y="1800823"/>
            <a:ext cx="87794" cy="120889"/>
          </a:xfrm>
          <a:prstGeom prst="rect">
            <a:avLst/>
          </a:prstGeom>
          <a:effectLst/>
        </p:spPr>
      </p:pic>
      <p:sp>
        <p:nvSpPr>
          <p:cNvPr id="17" name="Подзаголовок 2"/>
          <p:cNvSpPr txBox="1"/>
          <p:nvPr/>
        </p:nvSpPr>
        <p:spPr>
          <a:xfrm>
            <a:off x="1660502" y="2584019"/>
            <a:ext cx="3376752" cy="94211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a:lnSpc>
                <a:spcPct val="100000"/>
              </a:lnSpc>
              <a:spcBef>
                <a:spcPct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課題：</a:t>
            </a:r>
            <a:r>
              <a:rPr lang="ja-JP" sz="1400" b="0" i="0" u="none" strike="noStrike">
                <a:effectLst/>
                <a:highlight>
                  <a:srgbClr val="000000">
                    <a:alpha val="0"/>
                  </a:srgbClr>
                </a:highlight>
                <a:latin typeface="MS Gothic" panose="020B0609070205080204" pitchFamily="49" charset="-128"/>
                <a:ea typeface="MS Gothic" panose="020B0609070205080204" pitchFamily="49" charset="-128"/>
                <a:cs typeface="DIN Pro Cond"/>
              </a:rPr>
              <a:t>ロシア企業における教育サービスの推進</a:t>
            </a:r>
          </a:p>
          <a:p>
            <a:pPr algn="just">
              <a:lnSpc>
                <a:spcPct val="100000"/>
              </a:lnSpc>
              <a:spcBef>
                <a:spcPct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ソリューション：</a:t>
            </a:r>
            <a:r>
              <a:rPr lang="ja-JP" sz="1400" b="0" i="0" u="none" strike="noStrike">
                <a:effectLst/>
                <a:highlight>
                  <a:srgbClr val="000000">
                    <a:alpha val="0"/>
                  </a:srgbClr>
                </a:highlight>
                <a:latin typeface="MS Gothic" panose="020B0609070205080204" pitchFamily="49" charset="-128"/>
                <a:ea typeface="MS Gothic" panose="020B0609070205080204" pitchFamily="49" charset="-128"/>
                <a:cs typeface="DIN Pro Cond"/>
              </a:rPr>
              <a:t>マスコミとの協力、インタビューのセッティング</a:t>
            </a:r>
          </a:p>
        </p:txBody>
      </p:sp>
      <p:pic>
        <p:nvPicPr>
          <p:cNvPr id="18" name="Рисунок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436" y="2523575"/>
            <a:ext cx="87794" cy="120889"/>
          </a:xfrm>
          <a:prstGeom prst="rect">
            <a:avLst/>
          </a:prstGeom>
          <a:effectLst/>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rcRect l="29658" r="28142"/>
          <a:stretch>
            <a:fillRect/>
          </a:stretch>
        </p:blipFill>
        <p:spPr>
          <a:xfrm>
            <a:off x="5886367" y="3554562"/>
            <a:ext cx="4333764" cy="2522466"/>
          </a:xfrm>
          <a:prstGeom prst="rect">
            <a:avLst/>
          </a:prstGeom>
          <a:effectLst/>
        </p:spPr>
      </p:pic>
      <p:sp>
        <p:nvSpPr>
          <p:cNvPr id="16" name="Подзаголовок 2">
            <a:extLst>
              <a:ext uri="{FF2B5EF4-FFF2-40B4-BE49-F238E27FC236}">
                <a16:creationId xmlns:a16="http://schemas.microsoft.com/office/drawing/2014/main" id="{46F10709-9ABD-F747-9EB5-904315A8DEF4}"/>
              </a:ext>
            </a:extLst>
          </p:cNvPr>
          <p:cNvSpPr txBox="1">
            <a:spLocks/>
          </p:cNvSpPr>
          <p:nvPr/>
        </p:nvSpPr>
        <p:spPr>
          <a:xfrm>
            <a:off x="1660501" y="752952"/>
            <a:ext cx="4574706"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CIMA –</a:t>
            </a:r>
            <a:r>
              <a:rPr lang="ru-RU"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 </a:t>
            </a:r>
            <a:r>
              <a:rPr lang="en-US"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rPr>
              <a:t>Charted Institute for Management Accountants </a:t>
            </a:r>
            <a:endParaRPr lang="ru-RU" sz="2800" b="1" dirty="0">
              <a:gradFill>
                <a:gsLst>
                  <a:gs pos="0">
                    <a:srgbClr val="850317"/>
                  </a:gs>
                  <a:gs pos="100000">
                    <a:srgbClr val="FC0015"/>
                  </a:gs>
                </a:gsLst>
                <a:lin ang="10800000" scaled="1"/>
              </a:gradFill>
              <a:latin typeface="Arial Narrow" panose="020B0604020202020204" pitchFamily="34" charset="0"/>
              <a:cs typeface="Arial Narrow" panose="020B0604020202020204" pitchFamily="34" charset="0"/>
            </a:endParaRPr>
          </a:p>
          <a:p>
            <a:pPr algn="l">
              <a:lnSpc>
                <a:spcPct val="100000"/>
              </a:lnSpc>
              <a:spcBef>
                <a:spcPts val="0"/>
              </a:spcBef>
            </a:pPr>
            <a:r>
              <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2013～2014</a:t>
            </a:r>
          </a:p>
          <a:p>
            <a:pPr algn="l">
              <a:lnSpc>
                <a:spcPct val="100000"/>
              </a:lnSpc>
              <a:spcBef>
                <a:spcPts val="0"/>
              </a:spcBef>
            </a:pPr>
            <a:r>
              <a:rPr lang="ja-JP" altLang="en-US" sz="1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イギリス</a:t>
            </a:r>
            <a:endParaRPr lang="ru-RU" sz="1800" b="1" dirty="0">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endParaRPr>
          </a:p>
          <a:p>
            <a:pPr algn="l">
              <a:lnSpc>
                <a:spcPct val="100000"/>
              </a:lnSpc>
              <a:spcBef>
                <a:spcPts val="0"/>
              </a:spcBef>
            </a:pPr>
            <a:endParaRPr lang="ru-RU"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endParaRPr>
          </a:p>
        </p:txBody>
      </p:sp>
      <p:sp>
        <p:nvSpPr>
          <p:cNvPr id="21" name="Подзаголовок 2">
            <a:extLst>
              <a:ext uri="{FF2B5EF4-FFF2-40B4-BE49-F238E27FC236}">
                <a16:creationId xmlns:a16="http://schemas.microsoft.com/office/drawing/2014/main" id="{F82F4DEF-6B7F-094B-8F28-D24E9ABDAA0A}"/>
              </a:ext>
            </a:extLst>
          </p:cNvPr>
          <p:cNvSpPr txBox="1">
            <a:spLocks/>
          </p:cNvSpPr>
          <p:nvPr/>
        </p:nvSpPr>
        <p:spPr>
          <a:xfrm>
            <a:off x="6842792" y="752952"/>
            <a:ext cx="3836941" cy="51035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結果：</a:t>
            </a:r>
          </a:p>
        </p:txBody>
      </p:sp>
    </p:spTree>
    <p:extLst>
      <p:ext uri="{BB962C8B-B14F-4D97-AF65-F5344CB8AC3E}">
        <p14:creationId xmlns:p14="http://schemas.microsoft.com/office/powerpoint/2010/main" val="417156923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7" name="Рисунок 6"/>
          <p:cNvPicPr>
            <a:picLocks noChangeAspect="1"/>
          </p:cNvPicPr>
          <p:nvPr/>
        </p:nvPicPr>
        <p:blipFill>
          <a:blip r:embed="rId3">
            <a:extLst>
              <a:ext uri="{28A0092B-C50C-407E-A947-70E740481C1C}">
                <a14:useLocalDpi xmlns:a14="http://schemas.microsoft.com/office/drawing/2010/main" val="0"/>
              </a:ext>
            </a:extLst>
          </a:blip>
          <a:srcRect l="21851" t="2707" r="28685" b="-182"/>
          <a:stretch>
            <a:fillRect/>
          </a:stretch>
        </p:blipFill>
        <p:spPr>
          <a:xfrm>
            <a:off x="6985001" y="0"/>
            <a:ext cx="5232400" cy="6858000"/>
          </a:xfrm>
          <a:prstGeom prst="rect">
            <a:avLst/>
          </a:prstGeom>
          <a:effectLst/>
        </p:spPr>
      </p:pic>
      <p:pic>
        <p:nvPicPr>
          <p:cNvPr id="30" name="Рисунок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797" y="2701203"/>
            <a:ext cx="1455593" cy="1455593"/>
          </a:xfrm>
          <a:prstGeom prst="rect">
            <a:avLst/>
          </a:prstGeom>
          <a:effectLst/>
        </p:spPr>
      </p:pic>
      <p:grpSp>
        <p:nvGrpSpPr>
          <p:cNvPr id="8" name="Группа 7"/>
          <p:cNvGrpSpPr/>
          <p:nvPr/>
        </p:nvGrpSpPr>
        <p:grpSpPr>
          <a:xfrm>
            <a:off x="1255710" y="3428998"/>
            <a:ext cx="5670264" cy="1530521"/>
            <a:chOff x="5197467" y="1273573"/>
            <a:chExt cx="5670264" cy="1530521"/>
          </a:xfrm>
          <a:effectLst/>
        </p:grpSpPr>
        <p:sp>
          <p:nvSpPr>
            <p:cNvPr id="9" name="Подзаголовок 2"/>
            <p:cNvSpPr txBox="1"/>
            <p:nvPr/>
          </p:nvSpPr>
          <p:spPr>
            <a:xfrm>
              <a:off x="5314774" y="1273573"/>
              <a:ext cx="5552957" cy="104531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2017年パブリックリレーションズ発展部門の賞「RuPoR」</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第4回国際コミュニケーション・プロジェクト「Eventiada Awards」にて第2位</a:t>
              </a:r>
              <a:r>
                <a:rPr lang="en-US" altLang="ja-JP" sz="1400" b="0" i="0" u="none" strike="noStrike" dirty="0">
                  <a:effectLst/>
                  <a:highlight>
                    <a:srgbClr val="000000">
                      <a:alpha val="0"/>
                    </a:srgbClr>
                  </a:highlight>
                  <a:latin typeface="MS Gothic"/>
                  <a:ea typeface="MS Gothic"/>
                  <a:cs typeface="DIN Pro Cond"/>
                </a:rPr>
                <a:t> </a:t>
              </a:r>
              <a:r>
                <a:rPr lang="ja-JP" sz="1400" b="0" i="0" u="none" strike="noStrike">
                  <a:effectLst/>
                  <a:highlight>
                    <a:srgbClr val="000000">
                      <a:alpha val="0"/>
                    </a:srgbClr>
                  </a:highlight>
                  <a:latin typeface="MS Gothic"/>
                  <a:ea typeface="MS Gothic"/>
                  <a:cs typeface="DIN Pro Cond"/>
                </a:rPr>
                <a:t>2017年</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2017年国際賞「 The Excellence Awards」ショートリスト</a:t>
              </a:r>
            </a:p>
            <a:p>
              <a:pPr algn="l" rtl="0">
                <a:lnSpc>
                  <a:spcPct val="100000"/>
                </a:lnSpc>
                <a:spcBef>
                  <a:spcPts val="600"/>
                </a:spcBef>
                <a:spcAft>
                  <a:spcPts val="600"/>
                </a:spcAft>
              </a:pPr>
              <a:r>
                <a:rPr lang="ja-JP" sz="1400" b="0" i="0" u="none" strike="noStrike">
                  <a:effectLst/>
                  <a:highlight>
                    <a:srgbClr val="000000">
                      <a:alpha val="0"/>
                    </a:srgbClr>
                  </a:highlight>
                  <a:latin typeface="MS Gothic"/>
                  <a:ea typeface="MS Gothic"/>
                  <a:cs typeface="DIN Pro Cond"/>
                </a:rPr>
                <a:t>2016年「Russian Sponsorship Awards」グランプリ</a:t>
              </a:r>
            </a:p>
          </p:txBody>
        </p:sp>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7467" y="1365544"/>
              <a:ext cx="87794" cy="120889"/>
            </a:xfrm>
            <a:prstGeom prst="rect">
              <a:avLst/>
            </a:prstGeom>
            <a:effectLst/>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476" y="1742077"/>
              <a:ext cx="87794" cy="120889"/>
            </a:xfrm>
            <a:prstGeom prst="rect">
              <a:avLst/>
            </a:prstGeom>
            <a:effectLst/>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789" y="2320873"/>
              <a:ext cx="87794" cy="120889"/>
            </a:xfrm>
            <a:prstGeom prst="rect">
              <a:avLst/>
            </a:prstGeom>
            <a:effectLst/>
          </p:spPr>
        </p:pic>
        <p:pic>
          <p:nvPicPr>
            <p:cNvPr id="13" name="Рисунок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476" y="2683205"/>
              <a:ext cx="87794" cy="120889"/>
            </a:xfrm>
            <a:prstGeom prst="rect">
              <a:avLst/>
            </a:prstGeom>
            <a:effectLst/>
          </p:spPr>
        </p:pic>
      </p:grpSp>
      <p:pic>
        <p:nvPicPr>
          <p:cNvPr id="4" name="Рисунок 3"/>
          <p:cNvPicPr>
            <a:picLocks noChangeAspect="1"/>
          </p:cNvPicPr>
          <p:nvPr/>
        </p:nvPicPr>
        <p:blipFill>
          <a:blip r:embed="rId6">
            <a:extLst>
              <a:ext uri="{28A0092B-C50C-407E-A947-70E740481C1C}">
                <a14:useLocalDpi xmlns:a14="http://schemas.microsoft.com/office/drawing/2010/main" val="0"/>
              </a:ext>
            </a:extLst>
          </a:blip>
          <a:srcRect l="23570" t="214" r="22498" b="-214"/>
          <a:stretch>
            <a:fillRect/>
          </a:stretch>
        </p:blipFill>
        <p:spPr>
          <a:xfrm>
            <a:off x="6985001" y="-22550"/>
            <a:ext cx="5597474" cy="6903096"/>
          </a:xfrm>
          <a:prstGeom prst="rect">
            <a:avLst/>
          </a:prstGeom>
          <a:effectLst/>
        </p:spPr>
      </p:pic>
      <p:pic>
        <p:nvPicPr>
          <p:cNvPr id="32" name="Рисунок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5546" y="6192981"/>
            <a:ext cx="3313558" cy="1825553"/>
          </a:xfrm>
          <a:prstGeom prst="rect">
            <a:avLst/>
          </a:prstGeom>
          <a:effectLst/>
        </p:spPr>
      </p:pic>
      <p:sp>
        <p:nvSpPr>
          <p:cNvPr id="14" name="Подзаголовок 2">
            <a:extLst>
              <a:ext uri="{FF2B5EF4-FFF2-40B4-BE49-F238E27FC236}">
                <a16:creationId xmlns:a16="http://schemas.microsoft.com/office/drawing/2014/main" id="{8D74FC24-3158-5347-83A0-247AC0A43BBF}"/>
              </a:ext>
            </a:extLst>
          </p:cNvPr>
          <p:cNvSpPr txBox="1">
            <a:spLocks/>
          </p:cNvSpPr>
          <p:nvPr/>
        </p:nvSpPr>
        <p:spPr>
          <a:xfrm>
            <a:off x="970621" y="2772109"/>
            <a:ext cx="4961973" cy="131377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「ポリログ」社が受賞した賞</a:t>
            </a:r>
          </a:p>
        </p:txBody>
      </p:sp>
    </p:spTree>
    <p:extLst>
      <p:ext uri="{BB962C8B-B14F-4D97-AF65-F5344CB8AC3E}">
        <p14:creationId xmlns:p14="http://schemas.microsoft.com/office/powerpoint/2010/main" val="211116040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275"/>
            <a:ext cx="12192000" cy="6858000"/>
          </a:xfrm>
          <a:prstGeom prst="rect">
            <a:avLst/>
          </a:prstGeom>
          <a:effectLst/>
        </p:spPr>
      </p:pic>
      <p:sp>
        <p:nvSpPr>
          <p:cNvPr id="20" name="Подзаголовок 2"/>
          <p:cNvSpPr txBox="1"/>
          <p:nvPr/>
        </p:nvSpPr>
        <p:spPr>
          <a:xfrm>
            <a:off x="686031" y="509815"/>
            <a:ext cx="4472823" cy="189748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コンサルティング・グループ「ポリログ」</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Office 1108, 11 floor, enterance 3, 12 Krasnopresnenskaya Naberezhnaya, </a:t>
            </a:r>
            <a:br>
              <a:rPr lang="en-US" altLang="ja-JP" sz="1400" b="0" i="0" u="none" strike="noStrike" dirty="0">
                <a:effectLst/>
                <a:highlight>
                  <a:srgbClr val="000000">
                    <a:alpha val="0"/>
                  </a:srgbClr>
                </a:highlight>
                <a:latin typeface="MS Gothic"/>
                <a:ea typeface="MS Gothic"/>
                <a:cs typeface="DIN Pro Cond"/>
              </a:rPr>
            </a:br>
            <a:r>
              <a:rPr lang="ja-JP" sz="1400" b="0" i="0" u="none" strike="noStrike">
                <a:effectLst/>
                <a:highlight>
                  <a:srgbClr val="000000">
                    <a:alpha val="0"/>
                  </a:srgbClr>
                </a:highlight>
                <a:latin typeface="MS Gothic"/>
                <a:ea typeface="MS Gothic"/>
                <a:cs typeface="DIN Pro Cond"/>
              </a:rPr>
              <a:t>World Trade Center, Moscow 123610</a:t>
            </a:r>
          </a:p>
          <a:p>
            <a:pPr algn="l">
              <a:lnSpc>
                <a:spcPct val="100000"/>
              </a:lnSpc>
              <a:spcBef>
                <a:spcPct val="0"/>
              </a:spcBef>
            </a:pPr>
            <a:endParaRPr lang="ru-RU" sz="1400" dirty="0">
              <a:effectLst/>
              <a:latin typeface="DIN Pro Cond" panose="020B0506020101010102" pitchFamily="34" charset="-52"/>
              <a:cs typeface="DIN Pro Cond" panose="020B0506020101010102" pitchFamily="34" charset="-52"/>
            </a:endParaRP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電話/FAX(495) 258-20-45, (495) 258-20-46</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もしくはEメールでのお問い合わせも可能です：partners@polylog.ru</a:t>
            </a:r>
          </a:p>
        </p:txBody>
      </p:sp>
      <p:grpSp>
        <p:nvGrpSpPr>
          <p:cNvPr id="5" name="Группа 4"/>
          <p:cNvGrpSpPr/>
          <p:nvPr/>
        </p:nvGrpSpPr>
        <p:grpSpPr>
          <a:xfrm>
            <a:off x="6486964" y="1119769"/>
            <a:ext cx="6046230" cy="922136"/>
            <a:chOff x="6299364" y="2928589"/>
            <a:chExt cx="6046230" cy="922136"/>
          </a:xfrm>
          <a:effectLst/>
        </p:grpSpPr>
        <p:grpSp>
          <p:nvGrpSpPr>
            <p:cNvPr id="13" name="Группа 12"/>
            <p:cNvGrpSpPr/>
            <p:nvPr/>
          </p:nvGrpSpPr>
          <p:grpSpPr>
            <a:xfrm>
              <a:off x="6299364" y="2928589"/>
              <a:ext cx="4361506" cy="403442"/>
              <a:chOff x="5600641" y="4008137"/>
              <a:chExt cx="4361506" cy="403442"/>
            </a:xfrm>
            <a:effectLst/>
          </p:grpSpPr>
          <p:sp>
            <p:nvSpPr>
              <p:cNvPr id="21" name="Подзаголовок 2"/>
              <p:cNvSpPr txBox="1"/>
              <p:nvPr/>
            </p:nvSpPr>
            <p:spPr>
              <a:xfrm>
                <a:off x="6061808" y="4008137"/>
                <a:ext cx="3900339" cy="40344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u="none" strike="noStrike">
                    <a:effectLst/>
                    <a:highlight>
                      <a:srgbClr val="000000">
                        <a:alpha val="0"/>
                      </a:srgbClr>
                    </a:highlight>
                    <a:latin typeface="Arial Narrow" panose="020B0604020202020204" pitchFamily="34" charset="0"/>
                    <a:ea typeface="MS Gothic"/>
                    <a:cs typeface="Arial Narrow" panose="020B0604020202020204" pitchFamily="34" charset="0"/>
                  </a:rPr>
                  <a:t>polylog.ru</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641" y="4048970"/>
                <a:ext cx="311583" cy="302084"/>
              </a:xfrm>
              <a:prstGeom prst="rect">
                <a:avLst/>
              </a:prstGeom>
              <a:effectLst/>
            </p:spPr>
          </p:pic>
        </p:grpSp>
        <p:grpSp>
          <p:nvGrpSpPr>
            <p:cNvPr id="10" name="Группа 9"/>
            <p:cNvGrpSpPr/>
            <p:nvPr/>
          </p:nvGrpSpPr>
          <p:grpSpPr>
            <a:xfrm>
              <a:off x="9855779" y="2928589"/>
              <a:ext cx="1558329" cy="922136"/>
              <a:chOff x="9157056" y="4008137"/>
              <a:chExt cx="1558329" cy="922136"/>
            </a:xfrm>
            <a:effectLst/>
          </p:grpSpPr>
          <p:sp>
            <p:nvSpPr>
              <p:cNvPr id="22" name="Подзаголовок 2"/>
              <p:cNvSpPr txBox="1"/>
              <p:nvPr/>
            </p:nvSpPr>
            <p:spPr>
              <a:xfrm>
                <a:off x="9615703" y="4008137"/>
                <a:ext cx="1099682" cy="922136"/>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u="none" strike="noStrike">
                    <a:effectLst/>
                    <a:highlight>
                      <a:srgbClr val="000000">
                        <a:alpha val="0"/>
                      </a:srgbClr>
                    </a:highlight>
                    <a:latin typeface="Arial Narrow" panose="020B0604020202020204" pitchFamily="34" charset="0"/>
                    <a:ea typeface="MS Gothic"/>
                    <a:cs typeface="Arial Narrow" panose="020B0604020202020204" pitchFamily="34" charset="0"/>
                  </a:rPr>
                  <a:t>polylog</a:t>
                </a:r>
              </a:p>
            </p:txBody>
          </p:sp>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056" y="4048970"/>
                <a:ext cx="311583" cy="302084"/>
              </a:xfrm>
              <a:prstGeom prst="rect">
                <a:avLst/>
              </a:prstGeom>
              <a:effectLst/>
            </p:spPr>
          </p:pic>
        </p:grpSp>
        <p:grpSp>
          <p:nvGrpSpPr>
            <p:cNvPr id="12" name="Группа 11"/>
            <p:cNvGrpSpPr/>
            <p:nvPr/>
          </p:nvGrpSpPr>
          <p:grpSpPr>
            <a:xfrm>
              <a:off x="7984087" y="2928589"/>
              <a:ext cx="4361507" cy="922136"/>
              <a:chOff x="7377587" y="4008137"/>
              <a:chExt cx="4361507" cy="922136"/>
            </a:xfrm>
            <a:effectLst/>
          </p:grpSpPr>
          <p:sp>
            <p:nvSpPr>
              <p:cNvPr id="23" name="Подзаголовок 2"/>
              <p:cNvSpPr txBox="1"/>
              <p:nvPr/>
            </p:nvSpPr>
            <p:spPr>
              <a:xfrm>
                <a:off x="7838755" y="4008137"/>
                <a:ext cx="3900339" cy="922136"/>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u="none" strike="noStrike">
                    <a:effectLst/>
                    <a:highlight>
                      <a:srgbClr val="000000">
                        <a:alpha val="0"/>
                      </a:srgbClr>
                    </a:highlight>
                    <a:latin typeface="Arial Narrow" panose="020B0604020202020204" pitchFamily="34" charset="0"/>
                    <a:ea typeface="MS Gothic"/>
                    <a:cs typeface="Arial Narrow" panose="020B0604020202020204" pitchFamily="34" charset="0"/>
                  </a:rPr>
                  <a:t>polylogteam</a:t>
                </a:r>
              </a:p>
            </p:txBody>
          </p:sp>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7587" y="4048970"/>
                <a:ext cx="311583" cy="302084"/>
              </a:xfrm>
              <a:prstGeom prst="rect">
                <a:avLst/>
              </a:prstGeom>
              <a:effectLst/>
            </p:spPr>
          </p:pic>
        </p:grpSp>
      </p:grpSp>
    </p:spTree>
    <p:extLst>
      <p:ext uri="{BB962C8B-B14F-4D97-AF65-F5344CB8AC3E}">
        <p14:creationId xmlns:p14="http://schemas.microsoft.com/office/powerpoint/2010/main" val="19581270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14" name="Рисунок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8812" y="2529877"/>
            <a:ext cx="1203738" cy="1699395"/>
          </a:xfrm>
          <a:prstGeom prst="rect">
            <a:avLst/>
          </a:prstGeom>
          <a:effectLst/>
        </p:spPr>
      </p:pic>
      <p:sp>
        <p:nvSpPr>
          <p:cNvPr id="32" name="Подзаголовок 2"/>
          <p:cNvSpPr txBox="1"/>
          <p:nvPr/>
        </p:nvSpPr>
        <p:spPr>
          <a:xfrm>
            <a:off x="9140246" y="796044"/>
            <a:ext cx="2224440" cy="124552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ビジネス・イベントの形式：会議、フォーラム、展覧会、大会、ハッカソン、産業施設の開会式など</a:t>
            </a:r>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707" y="3118648"/>
            <a:ext cx="813818" cy="701041"/>
          </a:xfrm>
          <a:prstGeom prst="rect">
            <a:avLst/>
          </a:prstGeom>
          <a:effectLst/>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971" y="907368"/>
            <a:ext cx="800400" cy="922910"/>
          </a:xfrm>
          <a:prstGeom prst="rect">
            <a:avLst/>
          </a:prstGeom>
          <a:effectLst/>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9711" y="5108060"/>
            <a:ext cx="749810" cy="813818"/>
          </a:xfrm>
          <a:prstGeom prst="rect">
            <a:avLst/>
          </a:prstGeom>
          <a:effectLst/>
        </p:spPr>
      </p:pic>
      <p:sp>
        <p:nvSpPr>
          <p:cNvPr id="38" name="Подзаголовок 2"/>
          <p:cNvSpPr txBox="1"/>
          <p:nvPr/>
        </p:nvSpPr>
        <p:spPr>
          <a:xfrm>
            <a:off x="9136840" y="3072265"/>
            <a:ext cx="1916170" cy="98790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マーケティング・イベント：BTL、ランチ、プレゼンテーションなど</a:t>
            </a:r>
          </a:p>
        </p:txBody>
      </p:sp>
      <p:sp>
        <p:nvSpPr>
          <p:cNvPr id="39" name="Подзаголовок 2"/>
          <p:cNvSpPr txBox="1"/>
          <p:nvPr/>
        </p:nvSpPr>
        <p:spPr>
          <a:xfrm>
            <a:off x="9136840" y="5082893"/>
            <a:ext cx="1916171" cy="97906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娯楽イベントの形式：市のお祭り、フェスティバル、授賞式等</a:t>
            </a:r>
          </a:p>
        </p:txBody>
      </p:sp>
      <p:sp>
        <p:nvSpPr>
          <p:cNvPr id="16"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05</a:t>
            </a:r>
          </a:p>
        </p:txBody>
      </p:sp>
      <p:sp>
        <p:nvSpPr>
          <p:cNvPr id="19" name="Подзаголовок 2"/>
          <p:cNvSpPr txBox="1"/>
          <p:nvPr/>
        </p:nvSpPr>
        <p:spPr>
          <a:xfrm>
            <a:off x="1660501" y="808443"/>
            <a:ext cx="3682390" cy="27528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主な事業</a:t>
            </a:r>
          </a:p>
        </p:txBody>
      </p:sp>
      <p:sp>
        <p:nvSpPr>
          <p:cNvPr id="33" name="Подзаголовок 2"/>
          <p:cNvSpPr txBox="1"/>
          <p:nvPr/>
        </p:nvSpPr>
        <p:spPr>
          <a:xfrm>
            <a:off x="4308670" y="808443"/>
            <a:ext cx="3072317" cy="155158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200" b="1" i="0" u="none" strike="noStrike">
                <a:effectLst/>
                <a:highlight>
                  <a:srgbClr val="000000">
                    <a:alpha val="0"/>
                  </a:srgbClr>
                </a:highlight>
                <a:latin typeface="MS Gothic"/>
                <a:ea typeface="MS Gothic"/>
                <a:cs typeface="DIN Pro Cond Light"/>
              </a:rPr>
              <a:t>イベントの計画・運営とは「難しい物事を時間通りに一所に寄せ集める」ということです。我々は毎年ロシア国内外で、100を超えるあらゆる形式のイベントを企画し、運営しています。我々の手掛ける事業は、大規模なプロジェクトからローカルの小規模なイベントまで様々です。</a:t>
            </a:r>
          </a:p>
        </p:txBody>
      </p:sp>
      <p:sp>
        <p:nvSpPr>
          <p:cNvPr id="40" name="Подзаголовок 2"/>
          <p:cNvSpPr txBox="1"/>
          <p:nvPr/>
        </p:nvSpPr>
        <p:spPr>
          <a:xfrm>
            <a:off x="4308671" y="4372602"/>
            <a:ext cx="2173310" cy="53959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アルチョーム・ボロボイ　</a:t>
            </a:r>
            <a:r>
              <a:rPr lang="ja-JP" sz="1400" b="0" i="0" u="none" strike="noStrike">
                <a:effectLst/>
                <a:highlight>
                  <a:srgbClr val="000000">
                    <a:alpha val="0"/>
                  </a:srgbClr>
                </a:highlight>
                <a:latin typeface="MS Gothic"/>
                <a:ea typeface="MS Gothic"/>
                <a:cs typeface="DIN Pro Cond Light"/>
              </a:rPr>
              <a:t>ビジネス・ディレクター</a:t>
            </a:r>
          </a:p>
        </p:txBody>
      </p:sp>
      <p:cxnSp>
        <p:nvCxnSpPr>
          <p:cNvPr id="43" name="Прямая соединительная линия 42"/>
          <p:cNvCxnSpPr/>
          <p:nvPr/>
        </p:nvCxnSpPr>
        <p:spPr>
          <a:xfrm>
            <a:off x="4079262" y="-458828"/>
            <a:ext cx="0" cy="8103052"/>
          </a:xfrm>
          <a:prstGeom prst="line">
            <a:avLst/>
          </a:prstGeom>
          <a:ln w="12700">
            <a:solidFill>
              <a:srgbClr val="6C6C6C"/>
            </a:solidFill>
          </a:ln>
          <a:effectLst/>
        </p:spPr>
        <p:style>
          <a:lnRef idx="1">
            <a:schemeClr val="accent1"/>
          </a:lnRef>
          <a:fillRef idx="0">
            <a:schemeClr val="accent1"/>
          </a:fillRef>
          <a:effectRef idx="0">
            <a:schemeClr val="accent1"/>
          </a:effectRef>
          <a:fontRef idx="minor">
            <a:schemeClr val="tx1"/>
          </a:fontRef>
        </p:style>
      </p:cxnSp>
      <p:sp>
        <p:nvSpPr>
          <p:cNvPr id="44" name="Подзаголовок 2"/>
          <p:cNvSpPr txBox="1"/>
          <p:nvPr/>
        </p:nvSpPr>
        <p:spPr>
          <a:xfrm>
            <a:off x="4332615" y="5622702"/>
            <a:ext cx="2484412" cy="30957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hlinkClick r:id="rId6"/>
              </a:rPr>
              <a:t>EVENTサービスの詳細</a:t>
            </a:r>
          </a:p>
        </p:txBody>
      </p:sp>
      <p:pic>
        <p:nvPicPr>
          <p:cNvPr id="2" name="Рисунок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3130" y="2227815"/>
            <a:ext cx="6434363" cy="4289574"/>
          </a:xfrm>
          <a:prstGeom prst="rect">
            <a:avLst/>
          </a:prstGeom>
          <a:effectLst/>
        </p:spPr>
      </p:pic>
      <p:pic>
        <p:nvPicPr>
          <p:cNvPr id="3" name="Рисунок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19" y="2555598"/>
            <a:ext cx="3324642" cy="2216428"/>
          </a:xfrm>
          <a:prstGeom prst="rect">
            <a:avLst/>
          </a:prstGeom>
          <a:ln w="57150">
            <a:solidFill>
              <a:schemeClr val="bg1"/>
            </a:solidFill>
          </a:ln>
          <a:effectLst/>
        </p:spPr>
      </p:pic>
      <p:pic>
        <p:nvPicPr>
          <p:cNvPr id="6" name="Рисунок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627" y="883174"/>
            <a:ext cx="881500" cy="485649"/>
          </a:xfrm>
          <a:prstGeom prst="rect">
            <a:avLst/>
          </a:prstGeom>
          <a:effectLst/>
        </p:spPr>
      </p:pic>
      <p:pic>
        <p:nvPicPr>
          <p:cNvPr id="9" name="Рисунок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85528" y="2253779"/>
            <a:ext cx="2430778" cy="2430778"/>
          </a:xfrm>
          <a:prstGeom prst="rect">
            <a:avLst/>
          </a:prstGeom>
          <a:effectLst/>
        </p:spPr>
      </p:pic>
      <p:pic>
        <p:nvPicPr>
          <p:cNvPr id="22" name="Рисунок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23" name="Подзаголовок 2">
            <a:extLst>
              <a:ext uri="{FF2B5EF4-FFF2-40B4-BE49-F238E27FC236}">
                <a16:creationId xmlns:a16="http://schemas.microsoft.com/office/drawing/2014/main" id="{D9053FF9-1B5B-794B-8D8D-97C3EE4E5038}"/>
              </a:ext>
            </a:extLst>
          </p:cNvPr>
          <p:cNvSpPr txBox="1">
            <a:spLocks/>
          </p:cNvSpPr>
          <p:nvPr/>
        </p:nvSpPr>
        <p:spPr>
          <a:xfrm>
            <a:off x="1660501" y="1083723"/>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en-US"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EVENT</a:t>
            </a:r>
            <a:endParaRPr lang="ru-RU" sz="2800" b="1" dirty="0">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endParaRPr>
          </a:p>
        </p:txBody>
      </p:sp>
    </p:spTree>
    <p:extLst>
      <p:ext uri="{BB962C8B-B14F-4D97-AF65-F5344CB8AC3E}">
        <p14:creationId xmlns:p14="http://schemas.microsoft.com/office/powerpoint/2010/main" val="126594070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103" y="3403067"/>
            <a:ext cx="1203738" cy="1699395"/>
          </a:xfrm>
          <a:prstGeom prst="rect">
            <a:avLst/>
          </a:prstGeom>
          <a:effectLst/>
        </p:spPr>
      </p:pic>
      <p:grpSp>
        <p:nvGrpSpPr>
          <p:cNvPr id="14" name="Группа 13"/>
          <p:cNvGrpSpPr/>
          <p:nvPr/>
        </p:nvGrpSpPr>
        <p:grpSpPr>
          <a:xfrm>
            <a:off x="8124394" y="716223"/>
            <a:ext cx="3109352" cy="5360178"/>
            <a:chOff x="8124394" y="716223"/>
            <a:chExt cx="3109352" cy="5360178"/>
          </a:xfrm>
          <a:effectLst/>
        </p:grpSpPr>
        <p:pic>
          <p:nvPicPr>
            <p:cNvPr id="15" name="Рисунок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7292" y="716223"/>
              <a:ext cx="448346" cy="595460"/>
            </a:xfrm>
            <a:prstGeom prst="rect">
              <a:avLst/>
            </a:prstGeom>
            <a:effectLst/>
          </p:spPr>
        </p:pic>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114" y="1955856"/>
              <a:ext cx="478703" cy="623482"/>
            </a:xfrm>
            <a:prstGeom prst="rect">
              <a:avLst/>
            </a:prstGeom>
            <a:effectLst/>
          </p:spPr>
        </p:pic>
        <p:pic>
          <p:nvPicPr>
            <p:cNvPr id="17" name="Рисунок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4394" y="4488831"/>
              <a:ext cx="614142" cy="513730"/>
            </a:xfrm>
            <a:prstGeom prst="rect">
              <a:avLst/>
            </a:prstGeom>
            <a:effectLst/>
          </p:spPr>
        </p:pic>
        <p:pic>
          <p:nvPicPr>
            <p:cNvPr id="18" name="Рисунок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1757" y="3223511"/>
              <a:ext cx="539417" cy="621147"/>
            </a:xfrm>
            <a:prstGeom prst="rect">
              <a:avLst/>
            </a:prstGeom>
            <a:effectLst/>
          </p:spPr>
        </p:pic>
        <p:pic>
          <p:nvPicPr>
            <p:cNvPr id="19" name="Рисунок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4394" y="5646735"/>
              <a:ext cx="614143" cy="429666"/>
            </a:xfrm>
            <a:prstGeom prst="rect">
              <a:avLst/>
            </a:prstGeom>
            <a:effectLst/>
          </p:spPr>
        </p:pic>
        <p:sp>
          <p:nvSpPr>
            <p:cNvPr id="21" name="Подзаголовок 2"/>
            <p:cNvSpPr txBox="1"/>
            <p:nvPr/>
          </p:nvSpPr>
          <p:spPr>
            <a:xfrm>
              <a:off x="9094803" y="824530"/>
              <a:ext cx="1876705" cy="37970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SMM</a:t>
              </a:r>
            </a:p>
          </p:txBody>
        </p:sp>
        <p:sp>
          <p:nvSpPr>
            <p:cNvPr id="23" name="Подзаголовок 2"/>
            <p:cNvSpPr txBox="1"/>
            <p:nvPr/>
          </p:nvSpPr>
          <p:spPr>
            <a:xfrm>
              <a:off x="9094802" y="2077746"/>
              <a:ext cx="2138944" cy="37970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バズマーケティング</a:t>
              </a:r>
            </a:p>
          </p:txBody>
        </p:sp>
        <p:sp>
          <p:nvSpPr>
            <p:cNvPr id="24" name="Подзаголовок 2"/>
            <p:cNvSpPr txBox="1"/>
            <p:nvPr/>
          </p:nvSpPr>
          <p:spPr>
            <a:xfrm>
              <a:off x="9094801" y="5666638"/>
              <a:ext cx="1876705" cy="37970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サイト制作</a:t>
              </a:r>
            </a:p>
          </p:txBody>
        </p:sp>
        <p:sp>
          <p:nvSpPr>
            <p:cNvPr id="25" name="Подзаголовок 2"/>
            <p:cNvSpPr txBox="1"/>
            <p:nvPr/>
          </p:nvSpPr>
          <p:spPr>
            <a:xfrm>
              <a:off x="9094802" y="4600361"/>
              <a:ext cx="1876705" cy="37970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検索連動型広告</a:t>
              </a:r>
            </a:p>
          </p:txBody>
        </p:sp>
        <p:sp>
          <p:nvSpPr>
            <p:cNvPr id="26" name="Подзаголовок 2"/>
            <p:cNvSpPr txBox="1"/>
            <p:nvPr/>
          </p:nvSpPr>
          <p:spPr>
            <a:xfrm>
              <a:off x="9094801" y="3213216"/>
              <a:ext cx="1876705" cy="379701"/>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クリエイティブ・コンテンツ</a:t>
              </a:r>
            </a:p>
          </p:txBody>
        </p:sp>
      </p:grpSp>
      <p:sp>
        <p:nvSpPr>
          <p:cNvPr id="22"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06</a:t>
            </a:r>
          </a:p>
        </p:txBody>
      </p:sp>
      <p:sp>
        <p:nvSpPr>
          <p:cNvPr id="29" name="Подзаголовок 2"/>
          <p:cNvSpPr txBox="1"/>
          <p:nvPr/>
        </p:nvSpPr>
        <p:spPr>
          <a:xfrm>
            <a:off x="1660501" y="808443"/>
            <a:ext cx="3682390" cy="27528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主な事業</a:t>
            </a:r>
          </a:p>
        </p:txBody>
      </p:sp>
      <p:sp>
        <p:nvSpPr>
          <p:cNvPr id="31" name="Подзаголовок 2"/>
          <p:cNvSpPr txBox="1"/>
          <p:nvPr/>
        </p:nvSpPr>
        <p:spPr>
          <a:xfrm>
            <a:off x="4280960" y="808443"/>
            <a:ext cx="3436935" cy="244630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200" b="1" i="0" u="none" strike="noStrike">
                <a:effectLst/>
                <a:highlight>
                  <a:srgbClr val="000000">
                    <a:alpha val="0"/>
                  </a:srgbClr>
                </a:highlight>
                <a:latin typeface="MS Gothic"/>
                <a:ea typeface="MS Gothic"/>
                <a:cs typeface="DIN Pro Cond Light"/>
              </a:rPr>
              <a:t>我々はデジタルコミュニケーションを使って日々トレンドを把握し、プレシジョン・マーケティング、SMM、インフルエンサー・マーケティング、データ・ドリブン・マーケティング、プログラマティックなどの方面における新しいツールの有効性を分析しています。　我々自身それらの分野に精通していると共に、市場や消費者から遅れないよう、クライアントに対してもそれを理解するサポートをしています。また、デジタルストラテジーやメディアプランを練ったり、クライアントの課題や彼らのターゲット・オーディエンスに合うようにデジタル・コミュニケーションを最適化したりしています。</a:t>
            </a:r>
          </a:p>
        </p:txBody>
      </p:sp>
      <p:sp>
        <p:nvSpPr>
          <p:cNvPr id="32" name="Подзаголовок 2"/>
          <p:cNvSpPr txBox="1"/>
          <p:nvPr/>
        </p:nvSpPr>
        <p:spPr>
          <a:xfrm>
            <a:off x="4280961" y="5250778"/>
            <a:ext cx="2007869" cy="53959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パーベル・マルエフ</a:t>
            </a:r>
            <a:r>
              <a:rPr lang="ja-JP" sz="1400" b="0" i="0" u="none" strike="noStrike">
                <a:effectLst/>
                <a:highlight>
                  <a:srgbClr val="000000">
                    <a:alpha val="0"/>
                  </a:srgbClr>
                </a:highlight>
                <a:latin typeface="MS Gothic"/>
                <a:ea typeface="MS Gothic"/>
                <a:cs typeface="DIN Pro Cond Light"/>
              </a:rPr>
              <a:t>　品質管理部長</a:t>
            </a:r>
          </a:p>
        </p:txBody>
      </p:sp>
      <p:sp>
        <p:nvSpPr>
          <p:cNvPr id="36" name="Подзаголовок 2"/>
          <p:cNvSpPr txBox="1"/>
          <p:nvPr/>
        </p:nvSpPr>
        <p:spPr>
          <a:xfrm>
            <a:off x="4304904" y="5831931"/>
            <a:ext cx="3271551" cy="50193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hlinkClick r:id="rId8"/>
              </a:rPr>
              <a:t>分析サービス</a:t>
            </a:r>
          </a:p>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hlinkClick r:id="rId8"/>
              </a:rPr>
              <a:t>とデジタル・マーケティングの詳細</a:t>
            </a:r>
          </a:p>
        </p:txBody>
      </p:sp>
      <p:cxnSp>
        <p:nvCxnSpPr>
          <p:cNvPr id="38" name="Прямая соединительная линия 37"/>
          <p:cNvCxnSpPr/>
          <p:nvPr/>
        </p:nvCxnSpPr>
        <p:spPr>
          <a:xfrm>
            <a:off x="4051552" y="546485"/>
            <a:ext cx="0" cy="6596346"/>
          </a:xfrm>
          <a:prstGeom prst="line">
            <a:avLst/>
          </a:prstGeom>
          <a:ln w="12700">
            <a:solidFill>
              <a:srgbClr val="6C6C6C"/>
            </a:solidFill>
          </a:ln>
          <a:effectLst/>
        </p:spPr>
        <p:style>
          <a:lnRef idx="1">
            <a:schemeClr val="accent1"/>
          </a:lnRef>
          <a:fillRef idx="0">
            <a:schemeClr val="accent1"/>
          </a:fillRef>
          <a:effectRef idx="0">
            <a:schemeClr val="accent1"/>
          </a:effectRef>
          <a:fontRef idx="minor">
            <a:schemeClr val="tx1"/>
          </a:fontRef>
        </p:style>
      </p:cxnSp>
      <p:pic>
        <p:nvPicPr>
          <p:cNvPr id="2" name="Рисунок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3" y="2579338"/>
            <a:ext cx="3657600" cy="2438400"/>
          </a:xfrm>
          <a:prstGeom prst="rect">
            <a:avLst/>
          </a:prstGeom>
          <a:effectLst/>
        </p:spPr>
      </p:pic>
      <p:pic>
        <p:nvPicPr>
          <p:cNvPr id="3" name="Рисунок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3" y="5250778"/>
            <a:ext cx="3657600" cy="2438400"/>
          </a:xfrm>
          <a:prstGeom prst="rect">
            <a:avLst/>
          </a:prstGeom>
          <a:effectLst/>
        </p:spPr>
      </p:pic>
      <p:pic>
        <p:nvPicPr>
          <p:cNvPr id="30" name="Рисунок 2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33" name="Рисунок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0073" y="4420452"/>
            <a:ext cx="2168264" cy="1194572"/>
          </a:xfrm>
          <a:prstGeom prst="rect">
            <a:avLst/>
          </a:prstGeom>
          <a:effectLst/>
        </p:spPr>
      </p:pic>
      <p:pic>
        <p:nvPicPr>
          <p:cNvPr id="34" name="Рисунок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33746" y="356415"/>
            <a:ext cx="719615" cy="719615"/>
          </a:xfrm>
          <a:prstGeom prst="rect">
            <a:avLst/>
          </a:prstGeom>
          <a:effectLst/>
        </p:spPr>
      </p:pic>
      <p:sp>
        <p:nvSpPr>
          <p:cNvPr id="35" name="Подзаголовок 2">
            <a:extLst>
              <a:ext uri="{FF2B5EF4-FFF2-40B4-BE49-F238E27FC236}">
                <a16:creationId xmlns:a16="http://schemas.microsoft.com/office/drawing/2014/main" id="{3A487C75-EE1E-C548-A513-FBE5CF348A3A}"/>
              </a:ext>
            </a:extLst>
          </p:cNvPr>
          <p:cNvSpPr txBox="1">
            <a:spLocks/>
          </p:cNvSpPr>
          <p:nvPr/>
        </p:nvSpPr>
        <p:spPr>
          <a:xfrm>
            <a:off x="1660502" y="1083723"/>
            <a:ext cx="2358222" cy="12625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分析</a:t>
            </a:r>
          </a:p>
          <a:p>
            <a:pPr algn="l">
              <a:lnSpc>
                <a:spcPct val="100000"/>
              </a:lnSpc>
              <a:spcBef>
                <a:spcPts val="0"/>
              </a:spcBef>
            </a:pPr>
            <a:r>
              <a:rPr lang="ja-JP" altLang="en-US"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とデジタル</a:t>
            </a:r>
          </a:p>
          <a:p>
            <a:pPr algn="l">
              <a:lnSpc>
                <a:spcPct val="100000"/>
              </a:lnSpc>
              <a:spcBef>
                <a:spcPts val="0"/>
              </a:spcBef>
            </a:pPr>
            <a:r>
              <a:rPr lang="ja-JP" altLang="en-US" b="1">
                <a:gradFill>
                  <a:gsLst>
                    <a:gs pos="0">
                      <a:srgbClr val="850317"/>
                    </a:gs>
                    <a:gs pos="100000">
                      <a:srgbClr val="FC0015"/>
                    </a:gs>
                  </a:gsLst>
                  <a:lin ang="10800000" scaled="1"/>
                </a:gradFill>
                <a:latin typeface="DIN Pro Cond Medium" panose="020B0606020101010102" pitchFamily="34" charset="-52"/>
                <a:cs typeface="DIN Pro Cond Medium" panose="020B0606020101010102" pitchFamily="34" charset="-52"/>
              </a:rPr>
              <a:t>マーケティング</a:t>
            </a:r>
          </a:p>
        </p:txBody>
      </p:sp>
    </p:spTree>
    <p:extLst>
      <p:ext uri="{BB962C8B-B14F-4D97-AF65-F5344CB8AC3E}">
        <p14:creationId xmlns:p14="http://schemas.microsoft.com/office/powerpoint/2010/main" val="115787058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3758" y="2977566"/>
            <a:ext cx="1203738" cy="1699395"/>
          </a:xfrm>
          <a:prstGeom prst="rect">
            <a:avLst/>
          </a:prstGeom>
          <a:effec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903" y="2977567"/>
            <a:ext cx="1203739" cy="1699395"/>
          </a:xfrm>
          <a:prstGeom prst="rect">
            <a:avLst/>
          </a:prstGeom>
          <a:effectLst/>
        </p:spPr>
      </p:pic>
      <p:sp>
        <p:nvSpPr>
          <p:cNvPr id="17"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07</a:t>
            </a:r>
          </a:p>
        </p:txBody>
      </p:sp>
      <p:sp>
        <p:nvSpPr>
          <p:cNvPr id="21" name="Подзаголовок 2"/>
          <p:cNvSpPr txBox="1"/>
          <p:nvPr/>
        </p:nvSpPr>
        <p:spPr>
          <a:xfrm>
            <a:off x="1660501" y="808443"/>
            <a:ext cx="3682390" cy="27528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0" i="0" u="none" strike="noStrike">
                <a:effectLst/>
                <a:highlight>
                  <a:srgbClr val="000000">
                    <a:alpha val="0"/>
                  </a:srgbClr>
                </a:highlight>
                <a:latin typeface="MS Gothic"/>
                <a:ea typeface="MS Gothic"/>
                <a:cs typeface="DIN Pro Cond"/>
              </a:rPr>
              <a:t>主な事業</a:t>
            </a:r>
          </a:p>
        </p:txBody>
      </p:sp>
      <p:sp>
        <p:nvSpPr>
          <p:cNvPr id="36" name="Подзаголовок 2"/>
          <p:cNvSpPr txBox="1"/>
          <p:nvPr/>
        </p:nvSpPr>
        <p:spPr>
          <a:xfrm>
            <a:off x="4294815" y="808443"/>
            <a:ext cx="2715825" cy="21691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100" b="1" i="0" u="none" strike="noStrike">
                <a:effectLst/>
                <a:highlight>
                  <a:srgbClr val="000000">
                    <a:alpha val="0"/>
                  </a:srgbClr>
                </a:highlight>
                <a:latin typeface="MS Gothic"/>
                <a:ea typeface="MS Gothic"/>
                <a:cs typeface="DIN Pro Cond Light"/>
              </a:rPr>
              <a:t>「ポリログ」で実現されるプロジェクトの約20％が資金調達に関するものです。もし革新的なアイデアやすでに完成されたプロジェクトなどをお持ちなら、我々は資金面でも人材の面でも、あらゆるリソースを調達するお手伝いをします。過去3年間で我々は総額1億ルーブル分にも及ぶパートナーやスポンサーを獲得しました。そして弊社がロンドンでプレゼンを行ったファンドレイジング・プロジェクトが「ロシアン・スポンサーシップ・アワード」のグランプリに輝きました。</a:t>
            </a:r>
          </a:p>
        </p:txBody>
      </p:sp>
      <p:sp>
        <p:nvSpPr>
          <p:cNvPr id="38" name="Подзаголовок 2"/>
          <p:cNvSpPr txBox="1"/>
          <p:nvPr/>
        </p:nvSpPr>
        <p:spPr>
          <a:xfrm>
            <a:off x="4294815" y="4825279"/>
            <a:ext cx="1451944" cy="101066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エリザベータ・スリョズキナ</a:t>
            </a:r>
            <a:r>
              <a:rPr lang="ja-JP" sz="1400" b="0" i="0" u="none" strike="noStrike">
                <a:effectLst/>
                <a:highlight>
                  <a:srgbClr val="000000">
                    <a:alpha val="0"/>
                  </a:srgbClr>
                </a:highlight>
                <a:latin typeface="MS Gothic"/>
                <a:ea typeface="MS Gothic"/>
                <a:cs typeface="DIN Pro Cond Light"/>
              </a:rPr>
              <a:t>　ビジネス発展部長</a:t>
            </a:r>
          </a:p>
        </p:txBody>
      </p:sp>
      <p:cxnSp>
        <p:nvCxnSpPr>
          <p:cNvPr id="39" name="Прямая соединительная линия 38"/>
          <p:cNvCxnSpPr/>
          <p:nvPr/>
        </p:nvCxnSpPr>
        <p:spPr>
          <a:xfrm>
            <a:off x="4065407" y="-630590"/>
            <a:ext cx="0" cy="7165023"/>
          </a:xfrm>
          <a:prstGeom prst="line">
            <a:avLst/>
          </a:prstGeom>
          <a:ln w="12700">
            <a:solidFill>
              <a:srgbClr val="6C6C6C"/>
            </a:solidFill>
          </a:ln>
          <a:effectLst/>
        </p:spPr>
        <p:style>
          <a:lnRef idx="1">
            <a:schemeClr val="accent1"/>
          </a:lnRef>
          <a:fillRef idx="0">
            <a:schemeClr val="accent1"/>
          </a:fillRef>
          <a:effectRef idx="0">
            <a:schemeClr val="accent1"/>
          </a:effectRef>
          <a:fontRef idx="minor">
            <a:schemeClr val="tx1"/>
          </a:fontRef>
        </p:style>
      </p:cxnSp>
      <p:sp>
        <p:nvSpPr>
          <p:cNvPr id="41" name="Подзаголовок 2"/>
          <p:cNvSpPr txBox="1"/>
          <p:nvPr/>
        </p:nvSpPr>
        <p:spPr>
          <a:xfrm>
            <a:off x="5746759" y="4825279"/>
            <a:ext cx="1420558" cy="940405"/>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1" i="0" u="none" strike="noStrike">
                <a:effectLst/>
                <a:highlight>
                  <a:srgbClr val="000000">
                    <a:alpha val="0"/>
                  </a:srgbClr>
                </a:highlight>
                <a:latin typeface="MS Gothic"/>
                <a:ea typeface="MS Gothic"/>
                <a:cs typeface="DIN Pro Cond Light"/>
              </a:rPr>
              <a:t>ニキータ・バカエフ </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Light"/>
              </a:rPr>
              <a:t>ビジネス発展部長</a:t>
            </a:r>
          </a:p>
        </p:txBody>
      </p:sp>
      <p:sp>
        <p:nvSpPr>
          <p:cNvPr id="53" name="Подзаголовок 2"/>
          <p:cNvSpPr txBox="1"/>
          <p:nvPr/>
        </p:nvSpPr>
        <p:spPr>
          <a:xfrm>
            <a:off x="4318760" y="5984265"/>
            <a:ext cx="2484412" cy="50193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just" rtl="0">
              <a:lnSpc>
                <a:spcPct val="100000"/>
              </a:lnSpc>
              <a:spcBef>
                <a:spcPct val="0"/>
              </a:spcBef>
            </a:pPr>
            <a:r>
              <a:rPr lang="ja-JP" sz="1400" b="1" i="0" u="none" strike="noStrike">
                <a:effectLst/>
                <a:highlight>
                  <a:srgbClr val="000000">
                    <a:alpha val="0"/>
                  </a:srgbClr>
                </a:highlight>
                <a:latin typeface="MS Gothic"/>
                <a:ea typeface="MS Gothic"/>
                <a:cs typeface="DIN Pro Cond Light"/>
                <a:hlinkClick r:id="rId4"/>
              </a:rPr>
              <a:t>ファンドライジング・サービスの詳細</a:t>
            </a:r>
          </a:p>
        </p:txBody>
      </p:sp>
      <p:grpSp>
        <p:nvGrpSpPr>
          <p:cNvPr id="10" name="Группа 9"/>
          <p:cNvGrpSpPr/>
          <p:nvPr/>
        </p:nvGrpSpPr>
        <p:grpSpPr>
          <a:xfrm>
            <a:off x="8126941" y="579133"/>
            <a:ext cx="3105903" cy="5863510"/>
            <a:chOff x="8126941" y="561693"/>
            <a:chExt cx="3105903" cy="5863510"/>
          </a:xfrm>
          <a:effectLst/>
        </p:grpSpPr>
        <p:sp>
          <p:nvSpPr>
            <p:cNvPr id="25" name="Подзаголовок 2"/>
            <p:cNvSpPr txBox="1"/>
            <p:nvPr/>
          </p:nvSpPr>
          <p:spPr>
            <a:xfrm>
              <a:off x="9094801" y="561693"/>
              <a:ext cx="2138041" cy="1044059"/>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プロジェクトの複合的な監査 / ファンドレイジングのポテンシャルの評価</a:t>
              </a:r>
            </a:p>
          </p:txBody>
        </p:sp>
        <p:pic>
          <p:nvPicPr>
            <p:cNvPr id="20" name="Рисунок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255" y="782309"/>
              <a:ext cx="612721" cy="605513"/>
            </a:xfrm>
            <a:prstGeom prst="rect">
              <a:avLst/>
            </a:prstGeom>
            <a:effectLst/>
          </p:spPr>
        </p:pic>
        <p:pic>
          <p:nvPicPr>
            <p:cNvPr id="22" name="Рисунок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6941" y="2061820"/>
              <a:ext cx="636749" cy="591095"/>
            </a:xfrm>
            <a:prstGeom prst="rect">
              <a:avLst/>
            </a:prstGeom>
            <a:effectLst/>
          </p:spPr>
        </p:pic>
        <p:pic>
          <p:nvPicPr>
            <p:cNvPr id="27" name="Рисунок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2238" y="3313919"/>
              <a:ext cx="591096" cy="470954"/>
            </a:xfrm>
            <a:prstGeom prst="rect">
              <a:avLst/>
            </a:prstGeom>
            <a:effectLst/>
          </p:spPr>
        </p:pic>
        <p:pic>
          <p:nvPicPr>
            <p:cNvPr id="28" name="Рисунок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0935" y="4364593"/>
              <a:ext cx="629541" cy="624736"/>
            </a:xfrm>
            <a:prstGeom prst="rect">
              <a:avLst/>
            </a:prstGeom>
            <a:effectLst/>
          </p:spPr>
        </p:pic>
        <p:sp>
          <p:nvSpPr>
            <p:cNvPr id="29" name="Подзаголовок 2"/>
            <p:cNvSpPr txBox="1"/>
            <p:nvPr/>
          </p:nvSpPr>
          <p:spPr>
            <a:xfrm>
              <a:off x="9094801" y="1938392"/>
              <a:ext cx="1876705" cy="814814"/>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プロジェクト収益化に関する戦略の開発と実現</a:t>
              </a:r>
            </a:p>
          </p:txBody>
        </p:sp>
        <p:sp>
          <p:nvSpPr>
            <p:cNvPr id="30" name="Подзаголовок 2"/>
            <p:cNvSpPr txBox="1"/>
            <p:nvPr/>
          </p:nvSpPr>
          <p:spPr>
            <a:xfrm>
              <a:off x="9094801" y="3262446"/>
              <a:ext cx="1876705" cy="57390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プレゼンテーション資料の作成</a:t>
              </a:r>
            </a:p>
          </p:txBody>
        </p:sp>
        <p:sp>
          <p:nvSpPr>
            <p:cNvPr id="31" name="Подзаголовок 2"/>
            <p:cNvSpPr txBox="1"/>
            <p:nvPr/>
          </p:nvSpPr>
          <p:spPr>
            <a:xfrm>
              <a:off x="9094800" y="4132382"/>
              <a:ext cx="2138044" cy="1294412"/>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パートナー間の統合や潜在的パートナーとの連携に関する総合的なサポート</a:t>
              </a:r>
            </a:p>
          </p:txBody>
        </p:sp>
        <p:pic>
          <p:nvPicPr>
            <p:cNvPr id="54" name="Рисунок 5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44430" y="5768353"/>
              <a:ext cx="605188" cy="656850"/>
            </a:xfrm>
            <a:prstGeom prst="rect">
              <a:avLst/>
            </a:prstGeom>
            <a:effectLst/>
          </p:spPr>
        </p:pic>
        <p:sp>
          <p:nvSpPr>
            <p:cNvPr id="55" name="Подзаголовок 2"/>
            <p:cNvSpPr txBox="1"/>
            <p:nvPr/>
          </p:nvSpPr>
          <p:spPr>
            <a:xfrm>
              <a:off x="9094801" y="5679875"/>
              <a:ext cx="1876705" cy="57390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600" b="0" i="0" u="none" strike="noStrike">
                  <a:effectLst/>
                  <a:highlight>
                    <a:srgbClr val="000000">
                      <a:alpha val="0"/>
                    </a:srgbClr>
                  </a:highlight>
                  <a:latin typeface="MS Gothic"/>
                  <a:ea typeface="MS Gothic"/>
                  <a:cs typeface="DIN Pro Cond"/>
                </a:rPr>
                <a:t>クライアント向けの特別イベントの企画・運営</a:t>
              </a:r>
            </a:p>
          </p:txBody>
        </p:sp>
      </p:grpSp>
      <p:pic>
        <p:nvPicPr>
          <p:cNvPr id="2" name="Рисунок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8257" y="3366078"/>
            <a:ext cx="5426330" cy="3617081"/>
          </a:xfrm>
          <a:prstGeom prst="rect">
            <a:avLst/>
          </a:prstGeom>
          <a:effectLst/>
        </p:spPr>
      </p:pic>
      <p:pic>
        <p:nvPicPr>
          <p:cNvPr id="3" name="Рисунок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736" y="2136812"/>
            <a:ext cx="3045290" cy="2029203"/>
          </a:xfrm>
          <a:prstGeom prst="rect">
            <a:avLst/>
          </a:prstGeom>
          <a:ln w="57150">
            <a:solidFill>
              <a:schemeClr val="bg1"/>
            </a:solidFill>
          </a:ln>
          <a:effectLst/>
        </p:spPr>
      </p:pic>
      <p:pic>
        <p:nvPicPr>
          <p:cNvPr id="4" name="Рисунок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4124641" y="108624"/>
            <a:ext cx="744881" cy="207068"/>
          </a:xfrm>
          <a:prstGeom prst="rect">
            <a:avLst/>
          </a:prstGeom>
          <a:effectLst/>
        </p:spPr>
      </p:pic>
      <p:pic>
        <p:nvPicPr>
          <p:cNvPr id="32" name="Рисунок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33" name="Подзаголовок 2">
            <a:extLst>
              <a:ext uri="{FF2B5EF4-FFF2-40B4-BE49-F238E27FC236}">
                <a16:creationId xmlns:a16="http://schemas.microsoft.com/office/drawing/2014/main" id="{399880CF-CF8E-514E-A41F-83E5306F6895}"/>
              </a:ext>
            </a:extLst>
          </p:cNvPr>
          <p:cNvSpPr txBox="1">
            <a:spLocks/>
          </p:cNvSpPr>
          <p:nvPr/>
        </p:nvSpPr>
        <p:spPr>
          <a:xfrm>
            <a:off x="1660502" y="1083723"/>
            <a:ext cx="2096556" cy="1053089"/>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ファンドレイジング</a:t>
            </a:r>
          </a:p>
        </p:txBody>
      </p:sp>
    </p:spTree>
    <p:extLst>
      <p:ext uri="{BB962C8B-B14F-4D97-AF65-F5344CB8AC3E}">
        <p14:creationId xmlns:p14="http://schemas.microsoft.com/office/powerpoint/2010/main" val="6025636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sp>
        <p:nvSpPr>
          <p:cNvPr id="27" name="Подзаголовок 2"/>
          <p:cNvSpPr txBox="1"/>
          <p:nvPr/>
        </p:nvSpPr>
        <p:spPr>
          <a:xfrm>
            <a:off x="254601"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08</a:t>
            </a:r>
          </a:p>
        </p:txBody>
      </p:sp>
      <p:sp>
        <p:nvSpPr>
          <p:cNvPr id="32" name="Подзаголовок 2"/>
          <p:cNvSpPr txBox="1"/>
          <p:nvPr/>
        </p:nvSpPr>
        <p:spPr>
          <a:xfrm>
            <a:off x="1707168" y="1501889"/>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政府機関、国営企業や公共機関：</a:t>
            </a:r>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200" y="2273300"/>
            <a:ext cx="481585" cy="536449"/>
          </a:xfrm>
          <a:prstGeom prst="rect">
            <a:avLst/>
          </a:prstGeom>
          <a:effectLst/>
        </p:spPr>
      </p:pic>
      <p:sp>
        <p:nvSpPr>
          <p:cNvPr id="33" name="Подзаголовок 2"/>
          <p:cNvSpPr txBox="1"/>
          <p:nvPr/>
        </p:nvSpPr>
        <p:spPr>
          <a:xfrm>
            <a:off x="1621747" y="2812688"/>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大統領府</a:t>
            </a: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8464" y="2296812"/>
            <a:ext cx="371857" cy="493777"/>
          </a:xfrm>
          <a:prstGeom prst="rect">
            <a:avLst/>
          </a:prstGeom>
          <a:effectLst/>
        </p:spPr>
      </p:pic>
      <p:sp>
        <p:nvSpPr>
          <p:cNvPr id="34" name="Подзаголовок 2"/>
          <p:cNvSpPr txBox="1"/>
          <p:nvPr/>
        </p:nvSpPr>
        <p:spPr>
          <a:xfrm>
            <a:off x="2454147" y="2812688"/>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モスクワ州政府</a:t>
            </a:r>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6811" y="2541524"/>
            <a:ext cx="899162" cy="152400"/>
          </a:xfrm>
          <a:prstGeom prst="rect">
            <a:avLst/>
          </a:prstGeom>
          <a:effectLst/>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rcRect b="32051"/>
          <a:stretch>
            <a:fillRect/>
          </a:stretch>
        </p:blipFill>
        <p:spPr>
          <a:xfrm>
            <a:off x="4389619" y="2489317"/>
            <a:ext cx="573025" cy="256813"/>
          </a:xfrm>
          <a:prstGeom prst="rect">
            <a:avLst/>
          </a:prstGeom>
          <a:effectLst/>
        </p:spPr>
      </p:pic>
      <p:sp>
        <p:nvSpPr>
          <p:cNvPr id="35" name="Подзаголовок 2"/>
          <p:cNvSpPr txBox="1"/>
          <p:nvPr/>
        </p:nvSpPr>
        <p:spPr>
          <a:xfrm>
            <a:off x="4236936" y="2812688"/>
            <a:ext cx="878389"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連邦政府観光局</a:t>
            </a:r>
          </a:p>
        </p:txBody>
      </p:sp>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9937" y="2441329"/>
            <a:ext cx="399289" cy="304801"/>
          </a:xfrm>
          <a:prstGeom prst="rect">
            <a:avLst/>
          </a:prstGeom>
          <a:effectLst/>
        </p:spPr>
      </p:pic>
      <p:sp>
        <p:nvSpPr>
          <p:cNvPr id="38" name="Подзаголовок 2"/>
          <p:cNvSpPr txBox="1"/>
          <p:nvPr/>
        </p:nvSpPr>
        <p:spPr>
          <a:xfrm>
            <a:off x="5069336" y="2812688"/>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ロシア連邦技術規則計量庁（ロスタンダルト）</a:t>
            </a:r>
          </a:p>
        </p:txBody>
      </p:sp>
      <p:pic>
        <p:nvPicPr>
          <p:cNvPr id="11" name="Рисунок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232" y="2321327"/>
            <a:ext cx="426721" cy="512065"/>
          </a:xfrm>
          <a:prstGeom prst="rect">
            <a:avLst/>
          </a:prstGeom>
          <a:effectLst/>
        </p:spPr>
      </p:pic>
      <p:pic>
        <p:nvPicPr>
          <p:cNvPr id="12" name="Рисунок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35787" y="3420478"/>
            <a:ext cx="411481" cy="466345"/>
          </a:xfrm>
          <a:prstGeom prst="rect">
            <a:avLst/>
          </a:prstGeom>
          <a:effectLst/>
        </p:spPr>
      </p:pic>
      <p:sp>
        <p:nvSpPr>
          <p:cNvPr id="40" name="Подзаголовок 2"/>
          <p:cNvSpPr txBox="1"/>
          <p:nvPr/>
        </p:nvSpPr>
        <p:spPr>
          <a:xfrm>
            <a:off x="1655931"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経済発展省</a:t>
            </a:r>
          </a:p>
        </p:txBody>
      </p:sp>
      <p:pic>
        <p:nvPicPr>
          <p:cNvPr id="13" name="Рисунок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0079" y="3466198"/>
            <a:ext cx="420625" cy="420625"/>
          </a:xfrm>
          <a:prstGeom prst="rect">
            <a:avLst/>
          </a:prstGeom>
          <a:effectLst/>
        </p:spPr>
      </p:pic>
      <p:sp>
        <p:nvSpPr>
          <p:cNvPr id="42" name="Подзаголовок 2"/>
          <p:cNvSpPr txBox="1"/>
          <p:nvPr/>
        </p:nvSpPr>
        <p:spPr>
          <a:xfrm>
            <a:off x="2430146"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ロシア青年庁</a:t>
            </a:r>
          </a:p>
        </p:txBody>
      </p:sp>
      <p:pic>
        <p:nvPicPr>
          <p:cNvPr id="14" name="Рисунок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86904" y="3450463"/>
            <a:ext cx="377953" cy="445009"/>
          </a:xfrm>
          <a:prstGeom prst="rect">
            <a:avLst/>
          </a:prstGeom>
          <a:effectLst/>
        </p:spPr>
      </p:pic>
      <p:sp>
        <p:nvSpPr>
          <p:cNvPr id="44" name="Подзаголовок 2"/>
          <p:cNvSpPr txBox="1"/>
          <p:nvPr/>
        </p:nvSpPr>
        <p:spPr>
          <a:xfrm>
            <a:off x="4295635"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ロシア連邦外務省</a:t>
            </a:r>
          </a:p>
        </p:txBody>
      </p:sp>
      <p:pic>
        <p:nvPicPr>
          <p:cNvPr id="15" name="Рисунок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52445" y="3412495"/>
            <a:ext cx="534250" cy="465560"/>
          </a:xfrm>
          <a:prstGeom prst="rect">
            <a:avLst/>
          </a:prstGeom>
          <a:effectLst/>
        </p:spPr>
      </p:pic>
      <p:sp>
        <p:nvSpPr>
          <p:cNvPr id="46" name="Подзаголовок 2"/>
          <p:cNvSpPr txBox="1"/>
          <p:nvPr/>
        </p:nvSpPr>
        <p:spPr>
          <a:xfrm>
            <a:off x="3439325"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社会保険基金</a:t>
            </a:r>
          </a:p>
        </p:txBody>
      </p:sp>
      <p:pic>
        <p:nvPicPr>
          <p:cNvPr id="16" name="Рисунок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8539" y="3431666"/>
            <a:ext cx="423673" cy="460249"/>
          </a:xfrm>
          <a:prstGeom prst="rect">
            <a:avLst/>
          </a:prstGeom>
          <a:effectLst/>
        </p:spPr>
      </p:pic>
      <p:sp>
        <p:nvSpPr>
          <p:cNvPr id="48" name="Подзаголовок 2"/>
          <p:cNvSpPr txBox="1"/>
          <p:nvPr/>
        </p:nvSpPr>
        <p:spPr>
          <a:xfrm>
            <a:off x="5020130"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ロシア教育科学省</a:t>
            </a:r>
          </a:p>
        </p:txBody>
      </p:sp>
      <p:pic>
        <p:nvPicPr>
          <p:cNvPr id="17" name="Рисунок 16"/>
          <p:cNvPicPr>
            <a:picLocks noChangeAspect="1"/>
          </p:cNvPicPr>
          <p:nvPr/>
        </p:nvPicPr>
        <p:blipFill>
          <a:blip r:embed="rId13">
            <a:extLst>
              <a:ext uri="{28A0092B-C50C-407E-A947-70E740481C1C}">
                <a14:useLocalDpi xmlns:a14="http://schemas.microsoft.com/office/drawing/2010/main" val="0"/>
              </a:ext>
            </a:extLst>
          </a:blip>
          <a:srcRect r="67036"/>
          <a:stretch>
            <a:fillRect/>
          </a:stretch>
        </p:blipFill>
        <p:spPr>
          <a:xfrm>
            <a:off x="5910232" y="3466197"/>
            <a:ext cx="397682" cy="417225"/>
          </a:xfrm>
          <a:prstGeom prst="rect">
            <a:avLst/>
          </a:prstGeom>
          <a:effectLst/>
        </p:spPr>
      </p:pic>
      <p:sp>
        <p:nvSpPr>
          <p:cNvPr id="50" name="Подзаголовок 2"/>
          <p:cNvSpPr txBox="1"/>
          <p:nvPr/>
        </p:nvSpPr>
        <p:spPr>
          <a:xfrm>
            <a:off x="5721765" y="3895472"/>
            <a:ext cx="760490" cy="447347"/>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800" b="0" i="0" u="none" strike="noStrike">
                <a:effectLst/>
                <a:highlight>
                  <a:srgbClr val="000000">
                    <a:alpha val="0"/>
                  </a:srgbClr>
                </a:highlight>
                <a:latin typeface="MS Gothic"/>
                <a:ea typeface="MS Gothic"/>
                <a:cs typeface="DIN Pro Cond"/>
              </a:rPr>
              <a:t>文化庁</a:t>
            </a:r>
          </a:p>
        </p:txBody>
      </p:sp>
      <p:sp>
        <p:nvSpPr>
          <p:cNvPr id="54" name="Подзаголовок 2"/>
          <p:cNvSpPr txBox="1"/>
          <p:nvPr/>
        </p:nvSpPr>
        <p:spPr>
          <a:xfrm>
            <a:off x="1707168" y="4626191"/>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採掘産業</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とエネルギー分野</a:t>
            </a:r>
          </a:p>
        </p:txBody>
      </p:sp>
      <p:pic>
        <p:nvPicPr>
          <p:cNvPr id="18" name="Рисунок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91591" y="5153494"/>
            <a:ext cx="734569" cy="600457"/>
          </a:xfrm>
          <a:prstGeom prst="rect">
            <a:avLst/>
          </a:prstGeom>
          <a:effectLst/>
        </p:spPr>
      </p:pic>
      <p:pic>
        <p:nvPicPr>
          <p:cNvPr id="19" name="Рисунок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46060" y="5375128"/>
            <a:ext cx="646177" cy="381001"/>
          </a:xfrm>
          <a:prstGeom prst="rect">
            <a:avLst/>
          </a:prstGeom>
          <a:effectLst/>
        </p:spPr>
      </p:pic>
      <p:pic>
        <p:nvPicPr>
          <p:cNvPr id="21" name="Рисунок 2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45158" y="6127530"/>
            <a:ext cx="801626" cy="185928"/>
          </a:xfrm>
          <a:prstGeom prst="rect">
            <a:avLst/>
          </a:prstGeom>
          <a:effectLst/>
        </p:spPr>
      </p:pic>
      <p:pic>
        <p:nvPicPr>
          <p:cNvPr id="39" name="Рисунок 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01831" y="6127530"/>
            <a:ext cx="865634" cy="179832"/>
          </a:xfrm>
          <a:prstGeom prst="rect">
            <a:avLst/>
          </a:prstGeom>
          <a:effectLst/>
        </p:spPr>
      </p:pic>
      <p:pic>
        <p:nvPicPr>
          <p:cNvPr id="41" name="Рисунок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8742" y="5163193"/>
            <a:ext cx="755906" cy="591313"/>
          </a:xfrm>
          <a:prstGeom prst="rect">
            <a:avLst/>
          </a:prstGeom>
          <a:effectLst/>
        </p:spPr>
      </p:pic>
      <p:pic>
        <p:nvPicPr>
          <p:cNvPr id="43" name="Рисунок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75880" y="5185114"/>
            <a:ext cx="597409" cy="582169"/>
          </a:xfrm>
          <a:prstGeom prst="rect">
            <a:avLst/>
          </a:prstGeom>
          <a:effectLst/>
        </p:spPr>
      </p:pic>
      <p:pic>
        <p:nvPicPr>
          <p:cNvPr id="45" name="Рисунок 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43525" y="5871479"/>
            <a:ext cx="821332" cy="403607"/>
          </a:xfrm>
          <a:prstGeom prst="rect">
            <a:avLst/>
          </a:prstGeom>
          <a:effectLst/>
        </p:spPr>
      </p:pic>
      <p:pic>
        <p:nvPicPr>
          <p:cNvPr id="47" name="Рисунок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10503" y="5245607"/>
            <a:ext cx="540233" cy="508344"/>
          </a:xfrm>
          <a:prstGeom prst="rect">
            <a:avLst/>
          </a:prstGeom>
          <a:effectLst/>
        </p:spPr>
      </p:pic>
      <p:pic>
        <p:nvPicPr>
          <p:cNvPr id="49" name="Рисунок 4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29605" y="6072287"/>
            <a:ext cx="1089341" cy="196081"/>
          </a:xfrm>
          <a:prstGeom prst="rect">
            <a:avLst/>
          </a:prstGeom>
          <a:effectLst/>
        </p:spPr>
      </p:pic>
      <p:sp>
        <p:nvSpPr>
          <p:cNvPr id="61" name="Подзаголовок 2"/>
          <p:cNvSpPr txBox="1"/>
          <p:nvPr/>
        </p:nvSpPr>
        <p:spPr>
          <a:xfrm>
            <a:off x="6858083" y="1501889"/>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財政と</a:t>
            </a:r>
          </a:p>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保険</a:t>
            </a:r>
          </a:p>
        </p:txBody>
      </p:sp>
      <p:pic>
        <p:nvPicPr>
          <p:cNvPr id="55" name="Рисунок 5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00050" y="2343793"/>
            <a:ext cx="3060198" cy="804674"/>
          </a:xfrm>
          <a:prstGeom prst="rect">
            <a:avLst/>
          </a:prstGeom>
          <a:effectLst/>
        </p:spPr>
      </p:pic>
      <p:pic>
        <p:nvPicPr>
          <p:cNvPr id="57" name="Рисунок 5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84694" y="2903766"/>
            <a:ext cx="1643684" cy="210597"/>
          </a:xfrm>
          <a:prstGeom prst="rect">
            <a:avLst/>
          </a:prstGeom>
          <a:effectLst/>
        </p:spPr>
      </p:pic>
      <p:pic>
        <p:nvPicPr>
          <p:cNvPr id="59" name="Рисунок 5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184694" y="2233361"/>
            <a:ext cx="1232652" cy="616326"/>
          </a:xfrm>
          <a:prstGeom prst="rect">
            <a:avLst/>
          </a:prstGeom>
          <a:effectLst/>
        </p:spPr>
      </p:pic>
      <p:pic>
        <p:nvPicPr>
          <p:cNvPr id="65" name="Рисунок 6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858083" y="3420478"/>
            <a:ext cx="1436563" cy="437703"/>
          </a:xfrm>
          <a:prstGeom prst="rect">
            <a:avLst/>
          </a:prstGeom>
          <a:effectLst/>
        </p:spPr>
      </p:pic>
      <p:pic>
        <p:nvPicPr>
          <p:cNvPr id="66" name="Рисунок 6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88277" y="3431448"/>
            <a:ext cx="1447716" cy="423457"/>
          </a:xfrm>
          <a:prstGeom prst="rect">
            <a:avLst/>
          </a:prstGeom>
          <a:effectLst/>
        </p:spPr>
      </p:pic>
      <p:pic>
        <p:nvPicPr>
          <p:cNvPr id="67" name="Рисунок 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184694" y="3466197"/>
            <a:ext cx="1469506" cy="450036"/>
          </a:xfrm>
          <a:prstGeom prst="rect">
            <a:avLst/>
          </a:prstGeom>
          <a:effectLst/>
        </p:spPr>
      </p:pic>
      <p:sp>
        <p:nvSpPr>
          <p:cNvPr id="69" name="Подзаголовок 2"/>
          <p:cNvSpPr txBox="1"/>
          <p:nvPr/>
        </p:nvSpPr>
        <p:spPr>
          <a:xfrm>
            <a:off x="6858083" y="4626192"/>
            <a:ext cx="2944132" cy="368890"/>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IT/Telecom:</a:t>
            </a:r>
          </a:p>
        </p:txBody>
      </p:sp>
      <p:pic>
        <p:nvPicPr>
          <p:cNvPr id="71" name="Рисунок 7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873754" y="5185114"/>
            <a:ext cx="2651765" cy="1042418"/>
          </a:xfrm>
          <a:prstGeom prst="rect">
            <a:avLst/>
          </a:prstGeom>
          <a:effectLst/>
        </p:spPr>
      </p:pic>
      <p:pic>
        <p:nvPicPr>
          <p:cNvPr id="72" name="Рисунок 7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74593" y="5198447"/>
            <a:ext cx="1979607" cy="230430"/>
          </a:xfrm>
          <a:prstGeom prst="rect">
            <a:avLst/>
          </a:prstGeom>
          <a:effectLst/>
        </p:spPr>
      </p:pic>
      <p:pic>
        <p:nvPicPr>
          <p:cNvPr id="73" name="Рисунок 7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705592" y="5579276"/>
            <a:ext cx="1360501" cy="171126"/>
          </a:xfrm>
          <a:prstGeom prst="rect">
            <a:avLst/>
          </a:prstGeom>
          <a:effectLst/>
        </p:spPr>
      </p:pic>
      <p:pic>
        <p:nvPicPr>
          <p:cNvPr id="2" name="Рисунок 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73441" y="2517806"/>
            <a:ext cx="1313432" cy="1313432"/>
          </a:xfrm>
          <a:prstGeom prst="rect">
            <a:avLst/>
          </a:prstGeom>
          <a:effectLst/>
        </p:spPr>
      </p:pic>
      <p:pic>
        <p:nvPicPr>
          <p:cNvPr id="51" name="Рисунок 5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sp>
        <p:nvSpPr>
          <p:cNvPr id="52" name="Подзаголовок 2">
            <a:extLst>
              <a:ext uri="{FF2B5EF4-FFF2-40B4-BE49-F238E27FC236}">
                <a16:creationId xmlns:a16="http://schemas.microsoft.com/office/drawing/2014/main" id="{D9B4A2A9-3265-EF45-AAC9-D60296E596E4}"/>
              </a:ext>
            </a:extLst>
          </p:cNvPr>
          <p:cNvSpPr txBox="1">
            <a:spLocks/>
          </p:cNvSpPr>
          <p:nvPr/>
        </p:nvSpPr>
        <p:spPr>
          <a:xfrm>
            <a:off x="1654810"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我々のクライアント：</a:t>
            </a:r>
          </a:p>
        </p:txBody>
      </p:sp>
    </p:spTree>
    <p:extLst>
      <p:ext uri="{BB962C8B-B14F-4D97-AF65-F5344CB8AC3E}">
        <p14:creationId xmlns:p14="http://schemas.microsoft.com/office/powerpoint/2010/main" val="153859142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a:effectLst/>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084" y="2250826"/>
            <a:ext cx="1889764" cy="551689"/>
          </a:xfrm>
          <a:prstGeom prst="rect">
            <a:avLst/>
          </a:prstGeom>
          <a:effectLst/>
        </p:spPr>
      </p:pic>
      <p:sp>
        <p:nvSpPr>
          <p:cNvPr id="4" name="Подзаголовок 2"/>
          <p:cNvSpPr txBox="1"/>
          <p:nvPr/>
        </p:nvSpPr>
        <p:spPr>
          <a:xfrm>
            <a:off x="260292" y="477672"/>
            <a:ext cx="1416251" cy="6380328"/>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rtl="0">
              <a:lnSpc>
                <a:spcPct val="100000"/>
              </a:lnSpc>
              <a:spcBef>
                <a:spcPct val="0"/>
              </a:spcBef>
            </a:pPr>
            <a:r>
              <a:rPr lang="ja-JP" sz="9600" b="0" i="0" u="none" strike="noStrike">
                <a:solidFill>
                  <a:srgbClr val="808080">
                    <a:alpha val="60000"/>
                  </a:srgbClr>
                </a:solidFill>
                <a:effectLst/>
                <a:highlight>
                  <a:srgbClr val="000000">
                    <a:alpha val="0"/>
                  </a:srgbClr>
                </a:highlight>
                <a:latin typeface="MS Gothic"/>
                <a:ea typeface="MS Gothic"/>
                <a:cs typeface="DIN Pro Cond Medium"/>
              </a:rPr>
              <a:t>09</a:t>
            </a:r>
          </a:p>
        </p:txBody>
      </p:sp>
      <p:sp>
        <p:nvSpPr>
          <p:cNvPr id="6" name="Подзаголовок 2"/>
          <p:cNvSpPr txBox="1"/>
          <p:nvPr/>
        </p:nvSpPr>
        <p:spPr>
          <a:xfrm>
            <a:off x="1676543" y="1501889"/>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保険・医薬</a:t>
            </a: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150" y="2107570"/>
            <a:ext cx="1176530" cy="694945"/>
          </a:xfrm>
          <a:prstGeom prst="rect">
            <a:avLst/>
          </a:prstGeom>
          <a:effectLst/>
        </p:spPr>
      </p:pic>
      <p:sp>
        <p:nvSpPr>
          <p:cNvPr id="13" name="Подзаголовок 2"/>
          <p:cNvSpPr txBox="1"/>
          <p:nvPr/>
        </p:nvSpPr>
        <p:spPr>
          <a:xfrm>
            <a:off x="1676543" y="4479126"/>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交通・物流</a:t>
            </a:r>
          </a:p>
        </p:txBody>
      </p:sp>
      <p:pic>
        <p:nvPicPr>
          <p:cNvPr id="16" name="Рисунок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33" y="5193010"/>
            <a:ext cx="1417323" cy="621793"/>
          </a:xfrm>
          <a:prstGeom prst="rect">
            <a:avLst/>
          </a:prstGeom>
          <a:effectLst/>
        </p:spPr>
      </p:pic>
      <p:sp>
        <p:nvSpPr>
          <p:cNvPr id="18" name="Подзаголовок 2"/>
          <p:cNvSpPr txBox="1"/>
          <p:nvPr/>
        </p:nvSpPr>
        <p:spPr>
          <a:xfrm>
            <a:off x="4254462" y="4479126"/>
            <a:ext cx="2944132"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建設 / 開発</a:t>
            </a:r>
          </a:p>
        </p:txBody>
      </p:sp>
      <p:pic>
        <p:nvPicPr>
          <p:cNvPr id="19" name="Рисунок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003" y="5090903"/>
            <a:ext cx="966218" cy="688849"/>
          </a:xfrm>
          <a:prstGeom prst="rect">
            <a:avLst/>
          </a:prstGeom>
          <a:effectLst/>
        </p:spPr>
      </p:pic>
      <p:sp>
        <p:nvSpPr>
          <p:cNvPr id="21" name="Подзаголовок 2"/>
          <p:cNvSpPr txBox="1"/>
          <p:nvPr/>
        </p:nvSpPr>
        <p:spPr>
          <a:xfrm>
            <a:off x="7506437" y="1501889"/>
            <a:ext cx="3876910" cy="558923"/>
          </a:xfrm>
          <a:prstGeom prst="rect">
            <a:avLst/>
          </a:prstGeom>
          <a:effectLst/>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effectLst/>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effectLst/>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effectLst/>
                <a:latin typeface="+mn-lt"/>
                <a:ea typeface="+mn-ea"/>
                <a:cs typeface="+mn-cs"/>
              </a:defRPr>
            </a:lvl9pPr>
          </a:lstStyle>
          <a:p>
            <a:pPr algn="l" rtl="0">
              <a:lnSpc>
                <a:spcPct val="100000"/>
              </a:lnSpc>
              <a:spcBef>
                <a:spcPct val="0"/>
              </a:spcBef>
            </a:pPr>
            <a:r>
              <a:rPr lang="ja-JP" sz="1400" b="0" i="0" u="none" strike="noStrike">
                <a:effectLst/>
                <a:highlight>
                  <a:srgbClr val="000000">
                    <a:alpha val="0"/>
                  </a:srgbClr>
                </a:highlight>
                <a:latin typeface="MS Gothic"/>
                <a:ea typeface="MS Gothic"/>
                <a:cs typeface="DIN Pro Cond"/>
              </a:rPr>
              <a:t>ファッションリテール、子供向けサービス</a:t>
            </a:r>
          </a:p>
        </p:txBody>
      </p:sp>
      <p:pic>
        <p:nvPicPr>
          <p:cNvPr id="22" name="Рисунок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469" y="2113666"/>
            <a:ext cx="1006709" cy="617107"/>
          </a:xfrm>
          <a:prstGeom prst="rect">
            <a:avLst/>
          </a:prstGeom>
          <a:effectLst/>
        </p:spPr>
      </p:pic>
      <p:pic>
        <p:nvPicPr>
          <p:cNvPr id="23" name="Рисунок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4427" y="3028965"/>
            <a:ext cx="1963556" cy="447485"/>
          </a:xfrm>
          <a:prstGeom prst="rect">
            <a:avLst/>
          </a:prstGeom>
          <a:effectLst/>
        </p:spPr>
      </p:pic>
      <p:pic>
        <p:nvPicPr>
          <p:cNvPr id="24" name="Рисунок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1807" y="1651536"/>
            <a:ext cx="1579478" cy="1579478"/>
          </a:xfrm>
          <a:prstGeom prst="rect">
            <a:avLst/>
          </a:prstGeom>
          <a:effectLst/>
        </p:spPr>
      </p:pic>
      <p:pic>
        <p:nvPicPr>
          <p:cNvPr id="25" name="Рисунок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9242" y="3028965"/>
            <a:ext cx="1276690" cy="463438"/>
          </a:xfrm>
          <a:prstGeom prst="rect">
            <a:avLst/>
          </a:prstGeom>
          <a:effectLst/>
        </p:spPr>
      </p:pic>
      <p:pic>
        <p:nvPicPr>
          <p:cNvPr id="26" name="Рисунок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5286" y="1659992"/>
            <a:ext cx="1368974" cy="1368974"/>
          </a:xfrm>
          <a:prstGeom prst="rect">
            <a:avLst/>
          </a:prstGeom>
          <a:effectLst/>
        </p:spPr>
      </p:pic>
      <p:pic>
        <p:nvPicPr>
          <p:cNvPr id="27" name="Рисунок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98572" y="3682350"/>
            <a:ext cx="1591687" cy="544113"/>
          </a:xfrm>
          <a:prstGeom prst="rect">
            <a:avLst/>
          </a:prstGeom>
          <a:effectLst/>
        </p:spPr>
      </p:pic>
      <p:pic>
        <p:nvPicPr>
          <p:cNvPr id="2" name="Рисунок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18982" y="2107570"/>
            <a:ext cx="776754" cy="776754"/>
          </a:xfrm>
          <a:prstGeom prst="rect">
            <a:avLst/>
          </a:prstGeom>
          <a:effectLst/>
        </p:spPr>
      </p:pic>
      <p:pic>
        <p:nvPicPr>
          <p:cNvPr id="3" name="Рисунок 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15658" y="3162562"/>
            <a:ext cx="645801" cy="645801"/>
          </a:xfrm>
          <a:prstGeom prst="rect">
            <a:avLst/>
          </a:prstGeom>
          <a:effectLst/>
        </p:spPr>
      </p:pic>
      <p:pic>
        <p:nvPicPr>
          <p:cNvPr id="7" name="Рисунок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1701" y="3007271"/>
            <a:ext cx="1127288" cy="938357"/>
          </a:xfrm>
          <a:prstGeom prst="rect">
            <a:avLst/>
          </a:prstGeom>
          <a:effectLst/>
        </p:spPr>
      </p:pic>
      <p:pic>
        <p:nvPicPr>
          <p:cNvPr id="10" name="Рисунок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54144" y="3091829"/>
            <a:ext cx="1907159" cy="702470"/>
          </a:xfrm>
          <a:prstGeom prst="rect">
            <a:avLst/>
          </a:prstGeom>
          <a:effectLst/>
        </p:spPr>
      </p:pic>
      <p:pic>
        <p:nvPicPr>
          <p:cNvPr id="28" name="Рисунок 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1527957" y="6192977"/>
            <a:ext cx="730014" cy="120794"/>
          </a:xfrm>
          <a:prstGeom prst="rect">
            <a:avLst/>
          </a:prstGeom>
          <a:effectLst/>
        </p:spPr>
      </p:pic>
      <p:pic>
        <p:nvPicPr>
          <p:cNvPr id="30" name="Рисунок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98572" y="6130203"/>
            <a:ext cx="1455593" cy="1455593"/>
          </a:xfrm>
          <a:prstGeom prst="rect">
            <a:avLst/>
          </a:prstGeom>
          <a:effectLst/>
        </p:spPr>
      </p:pic>
      <p:sp>
        <p:nvSpPr>
          <p:cNvPr id="29" name="Подзаголовок 2">
            <a:extLst>
              <a:ext uri="{FF2B5EF4-FFF2-40B4-BE49-F238E27FC236}">
                <a16:creationId xmlns:a16="http://schemas.microsoft.com/office/drawing/2014/main" id="{265D397C-62EE-4947-ABD2-A35EAACACB39}"/>
              </a:ext>
            </a:extLst>
          </p:cNvPr>
          <p:cNvSpPr txBox="1">
            <a:spLocks/>
          </p:cNvSpPr>
          <p:nvPr/>
        </p:nvSpPr>
        <p:spPr>
          <a:xfrm>
            <a:off x="1660501" y="752952"/>
            <a:ext cx="5538093" cy="817175"/>
          </a:xfrm>
          <a:prstGeom prst="rect">
            <a:avLst/>
          </a:prstGeom>
        </p:spPr>
        <p:txBody>
          <a:bodyPr vert="horz" lIns="77915" tIns="38957" rIns="77915" bIns="38957"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0"/>
              </a:spcBef>
            </a:pPr>
            <a:r>
              <a:rPr lang="ja-JP" altLang="en-US" sz="2800" b="1">
                <a:gradFill>
                  <a:gsLst>
                    <a:gs pos="0">
                      <a:srgbClr val="850317"/>
                    </a:gs>
                    <a:gs pos="100000">
                      <a:srgbClr val="FC0015"/>
                    </a:gs>
                  </a:gsLst>
                  <a:lin ang="10800000" scaled="1"/>
                </a:gradFill>
                <a:latin typeface="MS Gothic" panose="020B0609070205080204" pitchFamily="49" charset="-128"/>
                <a:ea typeface="MS Gothic" panose="020B0609070205080204" pitchFamily="49" charset="-128"/>
                <a:cs typeface="DIN Pro Cond Medium" panose="020B0606020101010102" pitchFamily="34" charset="-52"/>
              </a:rPr>
              <a:t>我々のクライアント：</a:t>
            </a:r>
          </a:p>
        </p:txBody>
      </p:sp>
    </p:spTree>
    <p:extLst>
      <p:ext uri="{BB962C8B-B14F-4D97-AF65-F5344CB8AC3E}">
        <p14:creationId xmlns:p14="http://schemas.microsoft.com/office/powerpoint/2010/main" val="1900217394"/>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05.12"/>
  <p:tag name="AS_TITLE" val="Aspose.Slides for .NET 4.0 Client Profile"/>
  <p:tag name="AS_VERSION" val="15.4.0.0"/>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10509</TotalTime>
  <Words>7922</Words>
  <Application>Microsoft Macintosh PowerPoint</Application>
  <PresentationFormat>Widescreen</PresentationFormat>
  <Paragraphs>474</Paragraphs>
  <Slides>46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MS Gothic</vt:lpstr>
      <vt:lpstr>游ゴシック</vt:lpstr>
      <vt:lpstr>Arial</vt:lpstr>
      <vt:lpstr>Arial Narrow</vt:lpstr>
      <vt:lpstr>Calibri</vt:lpstr>
      <vt:lpstr>Calibri Light</vt:lpstr>
      <vt:lpstr>DIN Pro Cond</vt:lpstr>
      <vt:lpstr>DIN Pro Cond Light</vt:lpstr>
      <vt:lpstr>DIN Pro Cond Medium</vt:lpstr>
      <vt:lpstr>Тема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Ilya Rostemberskiy</dc:creator>
  <cp:lastModifiedBy>Maria Matveeva</cp:lastModifiedBy>
  <cp:revision>481</cp:revision>
  <dcterms:created xsi:type="dcterms:W3CDTF">2018-06-29T14:32:15Z</dcterms:created>
  <dcterms:modified xsi:type="dcterms:W3CDTF">2018-11-02T05:31:49Z</dcterms:modified>
</cp:coreProperties>
</file>